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media/image22.jpg" ContentType="image/jpg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15" r:id="rId2"/>
    <p:sldMasterId id="2147483723" r:id="rId3"/>
  </p:sldMasterIdLst>
  <p:notesMasterIdLst>
    <p:notesMasterId r:id="rId14"/>
  </p:notesMasterIdLst>
  <p:sldIdLst>
    <p:sldId id="413" r:id="rId4"/>
    <p:sldId id="418" r:id="rId5"/>
    <p:sldId id="419" r:id="rId6"/>
    <p:sldId id="427" r:id="rId7"/>
    <p:sldId id="426" r:id="rId8"/>
    <p:sldId id="420" r:id="rId9"/>
    <p:sldId id="421" r:id="rId10"/>
    <p:sldId id="425" r:id="rId11"/>
    <p:sldId id="424" r:id="rId12"/>
    <p:sldId id="414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5B4"/>
    <a:srgbClr val="143CAA"/>
    <a:srgbClr val="3366FF"/>
    <a:srgbClr val="151515"/>
    <a:srgbClr val="FFF7D6"/>
    <a:srgbClr val="2E35AD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29" autoAdjust="0"/>
    <p:restoredTop sz="86477" autoAdjust="0"/>
  </p:normalViewPr>
  <p:slideViewPr>
    <p:cSldViewPr snapToGrid="0">
      <p:cViewPr>
        <p:scale>
          <a:sx n="75" d="100"/>
          <a:sy n="75" d="100"/>
        </p:scale>
        <p:origin x="-210" y="-72"/>
      </p:cViewPr>
      <p:guideLst>
        <p:guide orient="horz" pos="346"/>
        <p:guide pos="438"/>
        <p:guide pos="72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292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06595525647261"/>
          <c:y val="0.15768164995427233"/>
          <c:w val="0.41804291078925493"/>
          <c:h val="0.7909564689517404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5.9209101200490132E-2"/>
                  <c:y val="0.142848508457961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i="0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Соблюдение прав человека</c:v>
                </c:pt>
                <c:pt idx="1">
                  <c:v>Помощь семьям в ТЖС</c:v>
                </c:pt>
                <c:pt idx="2">
                  <c:v>Помощь инвалидам</c:v>
                </c:pt>
                <c:pt idx="3">
                  <c:v>Помощь малоимущим и пенсионерам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</c:v>
                </c:pt>
                <c:pt idx="1">
                  <c:v>0.42</c:v>
                </c:pt>
                <c:pt idx="2">
                  <c:v>0.25</c:v>
                </c:pt>
                <c:pt idx="3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42972813218099"/>
          <c:y val="3.8256058196603111E-2"/>
          <c:w val="0.41793495178569556"/>
          <c:h val="0.93992354399714262"/>
        </c:manualLayout>
      </c:layout>
      <c:overlay val="0"/>
      <c:txPr>
        <a:bodyPr/>
        <a:lstStyle/>
        <a:p>
          <a:pPr>
            <a:defRPr sz="1000">
              <a:solidFill>
                <a:srgbClr val="151515"/>
              </a:solidFill>
              <a:latin typeface="Verdana" panose="020B0604030504040204" pitchFamily="34" charset="0"/>
              <a:ea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323590131887447E-2"/>
          <c:y val="8.1250944706742489E-2"/>
          <c:w val="0.48078857408493819"/>
          <c:h val="0.865251825139177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Информирование от социальных работников</c:v>
                </c:pt>
                <c:pt idx="1">
                  <c:v>Интернет,социальные сети</c:v>
                </c:pt>
                <c:pt idx="2">
                  <c:v>От знакомых,соседей</c:v>
                </c:pt>
                <c:pt idx="3">
                  <c:v>Телевидение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0.23</c:v>
                </c:pt>
                <c:pt idx="1">
                  <c:v>0.56999999999999995</c:v>
                </c:pt>
                <c:pt idx="2">
                  <c:v>0.1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765954077914485"/>
          <c:y val="9.3811695610168389E-2"/>
          <c:w val="0.37809165132344197"/>
          <c:h val="0.83659393204869958"/>
        </c:manualLayout>
      </c:layout>
      <c:overlay val="0"/>
      <c:txPr>
        <a:bodyPr/>
        <a:lstStyle/>
        <a:p>
          <a:pPr>
            <a:defRPr sz="1000">
              <a:solidFill>
                <a:srgbClr val="151515"/>
              </a:solidFill>
              <a:latin typeface="Verdana" panose="020B0604030504040204" pitchFamily="34" charset="0"/>
              <a:ea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2"/>
              <c:layout>
                <c:manualLayout>
                  <c:x val="3.9080319167137792E-2"/>
                  <c:y val="0.2031519505055328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0.71</c:v>
                </c:pt>
                <c:pt idx="1">
                  <c:v>0.23</c:v>
                </c:pt>
                <c:pt idx="2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267035699908832"/>
          <c:y val="0.10680316602019514"/>
          <c:w val="0.37418315992801776"/>
          <c:h val="0.89319683397980487"/>
        </c:manualLayout>
      </c:layout>
      <c:overlay val="0"/>
      <c:txPr>
        <a:bodyPr/>
        <a:lstStyle/>
        <a:p>
          <a:pPr>
            <a:defRPr sz="1200">
              <a:solidFill>
                <a:srgbClr val="151515"/>
              </a:solidFill>
              <a:latin typeface="Verdana" panose="020B0604030504040204" pitchFamily="34" charset="0"/>
              <a:ea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>
                    <a:solidFill>
                      <a:srgbClr val="151515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Устная и письменная консультация</c:v>
                </c:pt>
                <c:pt idx="1">
                  <c:v>Подготовка заявлений, жалоб</c:v>
                </c:pt>
                <c:pt idx="2">
                  <c:v>Представление интересов в суде</c:v>
                </c:pt>
                <c:pt idx="3">
                  <c:v>Все выше перечисленное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0.45</c:v>
                </c:pt>
                <c:pt idx="1">
                  <c:v>0.14000000000000001</c:v>
                </c:pt>
                <c:pt idx="2">
                  <c:v>7.0000000000000007E-2</c:v>
                </c:pt>
                <c:pt idx="3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06070247195124"/>
          <c:y val="4.8006934612489026E-2"/>
          <c:w val="0.33888354205334509"/>
          <c:h val="0.95199306538751094"/>
        </c:manualLayout>
      </c:layout>
      <c:overlay val="0"/>
      <c:txPr>
        <a:bodyPr/>
        <a:lstStyle/>
        <a:p>
          <a:pPr>
            <a:defRPr sz="1000">
              <a:solidFill>
                <a:srgbClr val="151515"/>
              </a:solidFill>
              <a:latin typeface="Verdana" panose="020B0604030504040204" pitchFamily="34" charset="0"/>
              <a:ea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Результаты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>
                    <a:solidFill>
                      <a:srgbClr val="151515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Жилищно-коммунальное хозяйство</c:v>
                </c:pt>
                <c:pt idx="1">
                  <c:v>Семейные проблемы</c:v>
                </c:pt>
                <c:pt idx="2">
                  <c:v>Трудовое право</c:v>
                </c:pt>
                <c:pt idx="3">
                  <c:v>Права потребителя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0.45</c:v>
                </c:pt>
                <c:pt idx="1">
                  <c:v>0.37</c:v>
                </c:pt>
                <c:pt idx="2">
                  <c:v>0.1</c:v>
                </c:pt>
                <c:pt idx="3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988933596950157"/>
          <c:y val="9.0361144062806403E-2"/>
          <c:w val="0.35897031422874237"/>
          <c:h val="0.83799211896722647"/>
        </c:manualLayout>
      </c:layout>
      <c:overlay val="0"/>
      <c:txPr>
        <a:bodyPr/>
        <a:lstStyle/>
        <a:p>
          <a:pPr>
            <a:defRPr sz="1000">
              <a:solidFill>
                <a:srgbClr val="15151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отличная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rgbClr val="151515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Качество получения социальных услуг</c:v>
                </c:pt>
                <c:pt idx="1">
                  <c:v>Удобство расположения организации социальной защиты</c:v>
                </c:pt>
                <c:pt idx="2">
                  <c:v>Уровень обслуживания сотрудниками</c:v>
                </c:pt>
                <c:pt idx="3">
                  <c:v>Удобство оформления документов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0.75</c:v>
                </c:pt>
                <c:pt idx="1">
                  <c:v>0.7</c:v>
                </c:pt>
                <c:pt idx="2">
                  <c:v>0.8</c:v>
                </c:pt>
                <c:pt idx="3">
                  <c:v>0.6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удовлетворительная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601022670452124E-2"/>
                  <c:y val="8.72664505848570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75127833806521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601022670452079E-2"/>
                  <c:y val="1.74532901169714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151515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Качество получения социальных услуг</c:v>
                </c:pt>
                <c:pt idx="1">
                  <c:v>Удобство расположения организации социальной защиты</c:v>
                </c:pt>
                <c:pt idx="2">
                  <c:v>Уровень обслуживания сотрудниками</c:v>
                </c:pt>
                <c:pt idx="3">
                  <c:v>Удобство оформления документов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0.15</c:v>
                </c:pt>
                <c:pt idx="1">
                  <c:v>0.2</c:v>
                </c:pt>
                <c:pt idx="2">
                  <c:v>0.15</c:v>
                </c:pt>
                <c:pt idx="3">
                  <c:v>0.2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низкая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450564236867963E-2"/>
                  <c:y val="2.18166126462142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87563916903256E-2"/>
                  <c:y val="-7.9993322279767181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725383501419659E-3"/>
                  <c:y val="4.36332252924285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4077684509936955E-2"/>
                  <c:y val="0.100356418172585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151515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Качество получения социальных услуг</c:v>
                </c:pt>
                <c:pt idx="1">
                  <c:v>Удобство расположения организации социальной защиты</c:v>
                </c:pt>
                <c:pt idx="2">
                  <c:v>Уровень обслуживания сотрудниками</c:v>
                </c:pt>
                <c:pt idx="3">
                  <c:v>Удобство оформления документов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0.1</c:v>
                </c:pt>
                <c:pt idx="1">
                  <c:v>0.1</c:v>
                </c:pt>
                <c:pt idx="2">
                  <c:v>0.05</c:v>
                </c:pt>
                <c:pt idx="3">
                  <c:v>0.2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693312"/>
        <c:axId val="65008704"/>
      </c:barChart>
      <c:catAx>
        <c:axId val="39693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0">
                <a:solidFill>
                  <a:srgbClr val="151515"/>
                </a:solidFill>
              </a:defRPr>
            </a:pPr>
            <a:endParaRPr lang="ru-RU"/>
          </a:p>
        </c:txPr>
        <c:crossAx val="65008704"/>
        <c:crosses val="autoZero"/>
        <c:auto val="1"/>
        <c:lblAlgn val="ctr"/>
        <c:lblOffset val="100"/>
        <c:noMultiLvlLbl val="0"/>
      </c:catAx>
      <c:valAx>
        <c:axId val="650087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96933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6726430418221"/>
          <c:y val="3.4892150348413024E-2"/>
          <c:w val="0.20824166621720208"/>
          <c:h val="0.83858558262037097"/>
        </c:manualLayout>
      </c:layout>
      <c:overlay val="0"/>
      <c:txPr>
        <a:bodyPr/>
        <a:lstStyle/>
        <a:p>
          <a:pPr>
            <a:defRPr sz="1000">
              <a:solidFill>
                <a:srgbClr val="15151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CC726B-09B6-4882-B828-64A4E0FBE9C8}" type="doc">
      <dgm:prSet loTypeId="urn:microsoft.com/office/officeart/2005/8/layout/vProcess5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86AB9AB-3AF4-4F66-B2D7-3B71F12F6428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Внедрение механизмов раннего выявления </a:t>
          </a:r>
          <a:r>
            <a:rPr lang="ru-RU" sz="1800" b="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семей с детьми с латентными трудностями и определение проблемного поля.</a:t>
          </a:r>
          <a:endParaRPr lang="ru-RU" sz="1800" b="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A736972-3E17-4E47-9B4F-C26987311906}" type="parTrans" cxnId="{A7D7D0B3-2B2A-4D81-B8A5-4C31C5632D9B}">
      <dgm:prSet/>
      <dgm:spPr/>
      <dgm:t>
        <a:bodyPr/>
        <a:lstStyle/>
        <a:p>
          <a:endParaRPr lang="ru-RU"/>
        </a:p>
      </dgm:t>
    </dgm:pt>
    <dgm:pt modelId="{240EAF3D-5E23-4707-8FE7-4B6146CE101F}" type="sibTrans" cxnId="{A7D7D0B3-2B2A-4D81-B8A5-4C31C5632D9B}">
      <dgm:prSet/>
      <dgm:spPr>
        <a:solidFill>
          <a:srgbClr val="3366FF">
            <a:alpha val="90000"/>
          </a:srgbClr>
        </a:solidFill>
      </dgm:spPr>
      <dgm:t>
        <a:bodyPr/>
        <a:lstStyle/>
        <a:p>
          <a:endParaRPr lang="ru-RU"/>
        </a:p>
      </dgm:t>
    </dgm:pt>
    <dgm:pt modelId="{78AE802C-DC3B-4A2C-99AC-34A63F8C7E56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Увеличение охвата </a:t>
          </a:r>
          <a:r>
            <a:rPr lang="ru-RU" sz="1800" b="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уязвимых семей комплексной поддержкой, ранее не получавших социальной помощи.</a:t>
          </a:r>
          <a:endParaRPr lang="ru-RU" sz="1800" b="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1F07542-7730-4931-B4C9-119362670CEA}" type="parTrans" cxnId="{86E67D65-A260-4CF0-9152-E2D01505D481}">
      <dgm:prSet/>
      <dgm:spPr/>
      <dgm:t>
        <a:bodyPr/>
        <a:lstStyle/>
        <a:p>
          <a:endParaRPr lang="ru-RU"/>
        </a:p>
      </dgm:t>
    </dgm:pt>
    <dgm:pt modelId="{8400B86D-B02D-425B-8109-232190BB227B}" type="sibTrans" cxnId="{86E67D65-A260-4CF0-9152-E2D01505D481}">
      <dgm:prSet/>
      <dgm:spPr>
        <a:solidFill>
          <a:srgbClr val="3366FF">
            <a:alpha val="90000"/>
          </a:srgbClr>
        </a:solidFill>
      </dgm:spPr>
      <dgm:t>
        <a:bodyPr/>
        <a:lstStyle/>
        <a:p>
          <a:endParaRPr lang="ru-RU"/>
        </a:p>
      </dgm:t>
    </dgm:pt>
    <dgm:pt modelId="{DE244B2C-89BC-4F3B-A83F-788210421EB1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Консолидация апробированных социальных практик</a:t>
          </a:r>
          <a:r>
            <a:rPr lang="ru-RU" sz="1800" b="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, сервисов и внедрение новых для организации социального сопровождения.</a:t>
          </a:r>
          <a:endParaRPr lang="ru-RU" sz="1800" b="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AFA6957-2A43-416A-BEA0-15ADA480EEEC}" type="parTrans" cxnId="{BCE594BE-FB47-4965-A47A-2C75CA090B17}">
      <dgm:prSet/>
      <dgm:spPr/>
      <dgm:t>
        <a:bodyPr/>
        <a:lstStyle/>
        <a:p>
          <a:endParaRPr lang="ru-RU"/>
        </a:p>
      </dgm:t>
    </dgm:pt>
    <dgm:pt modelId="{371F58F4-5438-45A9-952C-B098246B12FD}" type="sibTrans" cxnId="{BCE594BE-FB47-4965-A47A-2C75CA090B17}">
      <dgm:prSet/>
      <dgm:spPr>
        <a:solidFill>
          <a:srgbClr val="3366FF">
            <a:alpha val="90000"/>
          </a:srgbClr>
        </a:solidFill>
      </dgm:spPr>
      <dgm:t>
        <a:bodyPr/>
        <a:lstStyle/>
        <a:p>
          <a:endParaRPr lang="ru-RU"/>
        </a:p>
      </dgm:t>
    </dgm:pt>
    <dgm:pt modelId="{B4381ECA-020F-4500-827D-DA1028AC04D4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800" b="1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Тиражирование</a:t>
          </a:r>
          <a:r>
            <a:rPr lang="ru-RU" sz="1800" b="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 опыта на территории Ленинградской области.</a:t>
          </a:r>
          <a:endParaRPr lang="ru-RU" sz="1800" b="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8D2E37C-F71B-4069-BC49-B416F003313F}" type="parTrans" cxnId="{CF6DD6DA-55F8-450C-93FC-650301A89086}">
      <dgm:prSet/>
      <dgm:spPr/>
      <dgm:t>
        <a:bodyPr/>
        <a:lstStyle/>
        <a:p>
          <a:endParaRPr lang="ru-RU"/>
        </a:p>
      </dgm:t>
    </dgm:pt>
    <dgm:pt modelId="{AC3A245B-6210-48DD-9510-743D60A4DD6B}" type="sibTrans" cxnId="{CF6DD6DA-55F8-450C-93FC-650301A89086}">
      <dgm:prSet/>
      <dgm:spPr/>
      <dgm:t>
        <a:bodyPr/>
        <a:lstStyle/>
        <a:p>
          <a:endParaRPr lang="ru-RU"/>
        </a:p>
      </dgm:t>
    </dgm:pt>
    <dgm:pt modelId="{EB089E5A-AD9B-4D84-BBB6-6C1A5EDB1B3C}" type="pres">
      <dgm:prSet presAssocID="{4ECC726B-09B6-4882-B828-64A4E0FBE9C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0DCB64-B3E7-4BBF-91FC-9B63BDBBB642}" type="pres">
      <dgm:prSet presAssocID="{4ECC726B-09B6-4882-B828-64A4E0FBE9C8}" presName="dummyMaxCanvas" presStyleCnt="0">
        <dgm:presLayoutVars/>
      </dgm:prSet>
      <dgm:spPr/>
    </dgm:pt>
    <dgm:pt modelId="{95A09D65-5218-46B6-B345-91E899DF1F58}" type="pres">
      <dgm:prSet presAssocID="{4ECC726B-09B6-4882-B828-64A4E0FBE9C8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EF06DC-E41C-4174-8C0E-89E46EF09FC5}" type="pres">
      <dgm:prSet presAssocID="{4ECC726B-09B6-4882-B828-64A4E0FBE9C8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13863-04E1-43E9-A702-4A36DA26AB23}" type="pres">
      <dgm:prSet presAssocID="{4ECC726B-09B6-4882-B828-64A4E0FBE9C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361876-020E-460A-AD67-1B7BD70260CF}" type="pres">
      <dgm:prSet presAssocID="{4ECC726B-09B6-4882-B828-64A4E0FBE9C8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5659AC-CEA7-4F02-864D-6F21D1505232}" type="pres">
      <dgm:prSet presAssocID="{4ECC726B-09B6-4882-B828-64A4E0FBE9C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47562-13AB-418E-A050-3A776A2CA84E}" type="pres">
      <dgm:prSet presAssocID="{4ECC726B-09B6-4882-B828-64A4E0FBE9C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8441AF-8387-4DE9-A122-DE674D5384A2}" type="pres">
      <dgm:prSet presAssocID="{4ECC726B-09B6-4882-B828-64A4E0FBE9C8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B5AF0-BA0D-4AF1-9879-EC5990533952}" type="pres">
      <dgm:prSet presAssocID="{4ECC726B-09B6-4882-B828-64A4E0FBE9C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C313D7-AFE6-4982-B899-2358D4592BF7}" type="pres">
      <dgm:prSet presAssocID="{4ECC726B-09B6-4882-B828-64A4E0FBE9C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3003F-AA53-430F-9AEC-57D7E51A1C7A}" type="pres">
      <dgm:prSet presAssocID="{4ECC726B-09B6-4882-B828-64A4E0FBE9C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433385-A200-4377-B4D0-13F1115F6D40}" type="pres">
      <dgm:prSet presAssocID="{4ECC726B-09B6-4882-B828-64A4E0FBE9C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E67D65-A260-4CF0-9152-E2D01505D481}" srcId="{4ECC726B-09B6-4882-B828-64A4E0FBE9C8}" destId="{78AE802C-DC3B-4A2C-99AC-34A63F8C7E56}" srcOrd="1" destOrd="0" parTransId="{E1F07542-7730-4931-B4C9-119362670CEA}" sibTransId="{8400B86D-B02D-425B-8109-232190BB227B}"/>
    <dgm:cxn modelId="{E47463E6-2BF0-41BB-8EDF-818EF53EF49F}" type="presOf" srcId="{B4381ECA-020F-4500-827D-DA1028AC04D4}" destId="{D2361876-020E-460A-AD67-1B7BD70260CF}" srcOrd="0" destOrd="0" presId="urn:microsoft.com/office/officeart/2005/8/layout/vProcess5"/>
    <dgm:cxn modelId="{17A508BF-1F81-4B5D-96D3-E1F28DED933E}" type="presOf" srcId="{78AE802C-DC3B-4A2C-99AC-34A63F8C7E56}" destId="{3DEF06DC-E41C-4174-8C0E-89E46EF09FC5}" srcOrd="0" destOrd="0" presId="urn:microsoft.com/office/officeart/2005/8/layout/vProcess5"/>
    <dgm:cxn modelId="{4BD7EA56-0092-49C3-A0EB-487AD0455B80}" type="presOf" srcId="{8400B86D-B02D-425B-8109-232190BB227B}" destId="{9F647562-13AB-418E-A050-3A776A2CA84E}" srcOrd="0" destOrd="0" presId="urn:microsoft.com/office/officeart/2005/8/layout/vProcess5"/>
    <dgm:cxn modelId="{B99CF2BB-8E7C-46FC-BC32-6AA61832949C}" type="presOf" srcId="{E86AB9AB-3AF4-4F66-B2D7-3B71F12F6428}" destId="{37FB5AF0-BA0D-4AF1-9879-EC5990533952}" srcOrd="1" destOrd="0" presId="urn:microsoft.com/office/officeart/2005/8/layout/vProcess5"/>
    <dgm:cxn modelId="{7858D2DD-0D36-46B1-B7E6-0103595463A4}" type="presOf" srcId="{371F58F4-5438-45A9-952C-B098246B12FD}" destId="{E08441AF-8387-4DE9-A122-DE674D5384A2}" srcOrd="0" destOrd="0" presId="urn:microsoft.com/office/officeart/2005/8/layout/vProcess5"/>
    <dgm:cxn modelId="{D292AC20-D2CA-43A1-9159-7EBD108D3F17}" type="presOf" srcId="{DE244B2C-89BC-4F3B-A83F-788210421EB1}" destId="{A843003F-AA53-430F-9AEC-57D7E51A1C7A}" srcOrd="1" destOrd="0" presId="urn:microsoft.com/office/officeart/2005/8/layout/vProcess5"/>
    <dgm:cxn modelId="{A7D7D0B3-2B2A-4D81-B8A5-4C31C5632D9B}" srcId="{4ECC726B-09B6-4882-B828-64A4E0FBE9C8}" destId="{E86AB9AB-3AF4-4F66-B2D7-3B71F12F6428}" srcOrd="0" destOrd="0" parTransId="{7A736972-3E17-4E47-9B4F-C26987311906}" sibTransId="{240EAF3D-5E23-4707-8FE7-4B6146CE101F}"/>
    <dgm:cxn modelId="{AC659787-6EE3-4AD6-B11E-9592A24C54B4}" type="presOf" srcId="{E86AB9AB-3AF4-4F66-B2D7-3B71F12F6428}" destId="{95A09D65-5218-46B6-B345-91E899DF1F58}" srcOrd="0" destOrd="0" presId="urn:microsoft.com/office/officeart/2005/8/layout/vProcess5"/>
    <dgm:cxn modelId="{DA69CC4E-06C6-4E2C-BC8C-AB27FA72E30E}" type="presOf" srcId="{240EAF3D-5E23-4707-8FE7-4B6146CE101F}" destId="{3A5659AC-CEA7-4F02-864D-6F21D1505232}" srcOrd="0" destOrd="0" presId="urn:microsoft.com/office/officeart/2005/8/layout/vProcess5"/>
    <dgm:cxn modelId="{0AB6484F-37A5-4360-8119-4250D4B4E8F7}" type="presOf" srcId="{4ECC726B-09B6-4882-B828-64A4E0FBE9C8}" destId="{EB089E5A-AD9B-4D84-BBB6-6C1A5EDB1B3C}" srcOrd="0" destOrd="0" presId="urn:microsoft.com/office/officeart/2005/8/layout/vProcess5"/>
    <dgm:cxn modelId="{746C3723-ED09-40BD-8B2F-B647618E1F81}" type="presOf" srcId="{78AE802C-DC3B-4A2C-99AC-34A63F8C7E56}" destId="{42C313D7-AFE6-4982-B899-2358D4592BF7}" srcOrd="1" destOrd="0" presId="urn:microsoft.com/office/officeart/2005/8/layout/vProcess5"/>
    <dgm:cxn modelId="{CF6DD6DA-55F8-450C-93FC-650301A89086}" srcId="{4ECC726B-09B6-4882-B828-64A4E0FBE9C8}" destId="{B4381ECA-020F-4500-827D-DA1028AC04D4}" srcOrd="3" destOrd="0" parTransId="{A8D2E37C-F71B-4069-BC49-B416F003313F}" sibTransId="{AC3A245B-6210-48DD-9510-743D60A4DD6B}"/>
    <dgm:cxn modelId="{D1C3C39B-F2F4-4DBD-B1B7-6A7D208F6502}" type="presOf" srcId="{B4381ECA-020F-4500-827D-DA1028AC04D4}" destId="{F6433385-A200-4377-B4D0-13F1115F6D40}" srcOrd="1" destOrd="0" presId="urn:microsoft.com/office/officeart/2005/8/layout/vProcess5"/>
    <dgm:cxn modelId="{BCE594BE-FB47-4965-A47A-2C75CA090B17}" srcId="{4ECC726B-09B6-4882-B828-64A4E0FBE9C8}" destId="{DE244B2C-89BC-4F3B-A83F-788210421EB1}" srcOrd="2" destOrd="0" parTransId="{5AFA6957-2A43-416A-BEA0-15ADA480EEEC}" sibTransId="{371F58F4-5438-45A9-952C-B098246B12FD}"/>
    <dgm:cxn modelId="{A4A19997-EB9C-48E6-835B-37CC4991D2EA}" type="presOf" srcId="{DE244B2C-89BC-4F3B-A83F-788210421EB1}" destId="{97813863-04E1-43E9-A702-4A36DA26AB23}" srcOrd="0" destOrd="0" presId="urn:microsoft.com/office/officeart/2005/8/layout/vProcess5"/>
    <dgm:cxn modelId="{A2638BA7-D1B4-4961-B5A2-360CA9851F2D}" type="presParOf" srcId="{EB089E5A-AD9B-4D84-BBB6-6C1A5EDB1B3C}" destId="{450DCB64-B3E7-4BBF-91FC-9B63BDBBB642}" srcOrd="0" destOrd="0" presId="urn:microsoft.com/office/officeart/2005/8/layout/vProcess5"/>
    <dgm:cxn modelId="{C4074C24-58E5-48CA-A36B-736B05AFF8B9}" type="presParOf" srcId="{EB089E5A-AD9B-4D84-BBB6-6C1A5EDB1B3C}" destId="{95A09D65-5218-46B6-B345-91E899DF1F58}" srcOrd="1" destOrd="0" presId="urn:microsoft.com/office/officeart/2005/8/layout/vProcess5"/>
    <dgm:cxn modelId="{ECC02A49-7355-4E8B-92E7-903E4A2E700D}" type="presParOf" srcId="{EB089E5A-AD9B-4D84-BBB6-6C1A5EDB1B3C}" destId="{3DEF06DC-E41C-4174-8C0E-89E46EF09FC5}" srcOrd="2" destOrd="0" presId="urn:microsoft.com/office/officeart/2005/8/layout/vProcess5"/>
    <dgm:cxn modelId="{866A9D8C-2D81-4092-8541-15BA11BA1FEB}" type="presParOf" srcId="{EB089E5A-AD9B-4D84-BBB6-6C1A5EDB1B3C}" destId="{97813863-04E1-43E9-A702-4A36DA26AB23}" srcOrd="3" destOrd="0" presId="urn:microsoft.com/office/officeart/2005/8/layout/vProcess5"/>
    <dgm:cxn modelId="{792B5C69-4013-4459-960D-AF5D7906945E}" type="presParOf" srcId="{EB089E5A-AD9B-4D84-BBB6-6C1A5EDB1B3C}" destId="{D2361876-020E-460A-AD67-1B7BD70260CF}" srcOrd="4" destOrd="0" presId="urn:microsoft.com/office/officeart/2005/8/layout/vProcess5"/>
    <dgm:cxn modelId="{B236DDBF-E4F5-4530-999C-09F2EA474242}" type="presParOf" srcId="{EB089E5A-AD9B-4D84-BBB6-6C1A5EDB1B3C}" destId="{3A5659AC-CEA7-4F02-864D-6F21D1505232}" srcOrd="5" destOrd="0" presId="urn:microsoft.com/office/officeart/2005/8/layout/vProcess5"/>
    <dgm:cxn modelId="{56EF8230-4A04-4C2B-BA21-60B057C24768}" type="presParOf" srcId="{EB089E5A-AD9B-4D84-BBB6-6C1A5EDB1B3C}" destId="{9F647562-13AB-418E-A050-3A776A2CA84E}" srcOrd="6" destOrd="0" presId="urn:microsoft.com/office/officeart/2005/8/layout/vProcess5"/>
    <dgm:cxn modelId="{97740667-3EB8-4BB5-B8B6-490425281937}" type="presParOf" srcId="{EB089E5A-AD9B-4D84-BBB6-6C1A5EDB1B3C}" destId="{E08441AF-8387-4DE9-A122-DE674D5384A2}" srcOrd="7" destOrd="0" presId="urn:microsoft.com/office/officeart/2005/8/layout/vProcess5"/>
    <dgm:cxn modelId="{0136FF78-CC99-4B3E-B9D1-E34681A10DB8}" type="presParOf" srcId="{EB089E5A-AD9B-4D84-BBB6-6C1A5EDB1B3C}" destId="{37FB5AF0-BA0D-4AF1-9879-EC5990533952}" srcOrd="8" destOrd="0" presId="urn:microsoft.com/office/officeart/2005/8/layout/vProcess5"/>
    <dgm:cxn modelId="{761F34ED-8047-4F7F-A2BB-F8959CD22E3F}" type="presParOf" srcId="{EB089E5A-AD9B-4D84-BBB6-6C1A5EDB1B3C}" destId="{42C313D7-AFE6-4982-B899-2358D4592BF7}" srcOrd="9" destOrd="0" presId="urn:microsoft.com/office/officeart/2005/8/layout/vProcess5"/>
    <dgm:cxn modelId="{A6B1688E-560F-42AC-A104-B5526E754B76}" type="presParOf" srcId="{EB089E5A-AD9B-4D84-BBB6-6C1A5EDB1B3C}" destId="{A843003F-AA53-430F-9AEC-57D7E51A1C7A}" srcOrd="10" destOrd="0" presId="urn:microsoft.com/office/officeart/2005/8/layout/vProcess5"/>
    <dgm:cxn modelId="{9468FF59-DCDB-4712-AE02-EA3EBED46D54}" type="presParOf" srcId="{EB089E5A-AD9B-4D84-BBB6-6C1A5EDB1B3C}" destId="{F6433385-A200-4377-B4D0-13F1115F6D4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B2669-9C43-4E9B-97CC-2FDEBE1B6C61}" type="doc">
      <dgm:prSet loTypeId="urn:microsoft.com/office/officeart/2005/8/layout/pyramid2" loCatId="pyramid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E8C26F-F87A-4CF0-9EB3-3853DB0DE86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организаций, в </a:t>
          </a:r>
          <a:r>
            <a:rPr lang="ru-RU" sz="1600" b="1" dirty="0" err="1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т.ч</a:t>
          </a:r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. НКО вовлеченных в формирование системы заботы</a:t>
          </a:r>
          <a:endParaRPr lang="ru-RU" sz="1600" b="1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gm:t>
    </dgm:pt>
    <dgm:pt modelId="{3B64A891-21B6-45CB-B7F7-9D607DA7FA50}" type="parTrans" cxnId="{38A68EB6-1F68-4DA6-A3BB-310911E58419}">
      <dgm:prSet/>
      <dgm:spPr/>
      <dgm:t>
        <a:bodyPr/>
        <a:lstStyle/>
        <a:p>
          <a:endParaRPr lang="ru-RU"/>
        </a:p>
      </dgm:t>
    </dgm:pt>
    <dgm:pt modelId="{670F80D0-AFCD-4AE2-A7AE-14F9D3E6A8E7}" type="sibTrans" cxnId="{38A68EB6-1F68-4DA6-A3BB-310911E58419}">
      <dgm:prSet/>
      <dgm:spPr/>
      <dgm:t>
        <a:bodyPr/>
        <a:lstStyle/>
        <a:p>
          <a:endParaRPr lang="ru-RU"/>
        </a:p>
      </dgm:t>
    </dgm:pt>
    <dgm:pt modelId="{F64432E0-C41A-4FB6-AE8B-0065D0B2FF1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143C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граждан (представителей местных сообществ), волонтеров, вовлеченных в оказание помощи</a:t>
          </a:r>
          <a:endParaRPr lang="ru-RU" sz="1600" b="1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gm:t>
    </dgm:pt>
    <dgm:pt modelId="{DA94FC7E-A7F7-49F7-A345-7FDCB436AD97}" type="parTrans" cxnId="{C3E8DCED-AEA4-491E-8740-110CFC3BF841}">
      <dgm:prSet/>
      <dgm:spPr/>
      <dgm:t>
        <a:bodyPr/>
        <a:lstStyle/>
        <a:p>
          <a:endParaRPr lang="ru-RU"/>
        </a:p>
      </dgm:t>
    </dgm:pt>
    <dgm:pt modelId="{85E6D755-DE77-4DC5-A0BE-09464CC2AE74}" type="sibTrans" cxnId="{C3E8DCED-AEA4-491E-8740-110CFC3BF841}">
      <dgm:prSet/>
      <dgm:spPr/>
      <dgm:t>
        <a:bodyPr/>
        <a:lstStyle/>
        <a:p>
          <a:endParaRPr lang="ru-RU"/>
        </a:p>
      </dgm:t>
    </dgm:pt>
    <dgm:pt modelId="{A2DBD90B-96F1-47B5-BDD8-E48225CDBB0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dirty="0" smtClean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семей , получивших помощь и поддержку</a:t>
          </a:r>
          <a:endParaRPr lang="ru-RU" sz="1600" b="1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gm:t>
    </dgm:pt>
    <dgm:pt modelId="{AEFCDF9F-036F-4D4B-AAF2-31383034E3F1}" type="parTrans" cxnId="{4D0B3BD0-CC97-456B-B811-D9B48A8A6379}">
      <dgm:prSet/>
      <dgm:spPr/>
      <dgm:t>
        <a:bodyPr/>
        <a:lstStyle/>
        <a:p>
          <a:endParaRPr lang="ru-RU"/>
        </a:p>
      </dgm:t>
    </dgm:pt>
    <dgm:pt modelId="{3AB1252C-CC58-4E28-A98C-8CB3556C4A5D}" type="sibTrans" cxnId="{4D0B3BD0-CC97-456B-B811-D9B48A8A6379}">
      <dgm:prSet/>
      <dgm:spPr/>
      <dgm:t>
        <a:bodyPr/>
        <a:lstStyle/>
        <a:p>
          <a:endParaRPr lang="ru-RU"/>
        </a:p>
      </dgm:t>
    </dgm:pt>
    <dgm:pt modelId="{764506E7-67D5-4A86-B34B-9EA2081F419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dirty="0" smtClean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детей, получивших помощь и поддержку в рамках реализации проекта</a:t>
          </a:r>
        </a:p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gm:t>
    </dgm:pt>
    <dgm:pt modelId="{5D822565-EC8F-4FDE-9EDE-CB442DD9E275}" type="parTrans" cxnId="{1079BA1F-1E01-43EA-822A-C12938680226}">
      <dgm:prSet/>
      <dgm:spPr/>
      <dgm:t>
        <a:bodyPr/>
        <a:lstStyle/>
        <a:p>
          <a:endParaRPr lang="ru-RU"/>
        </a:p>
      </dgm:t>
    </dgm:pt>
    <dgm:pt modelId="{A03A237F-CABB-49C7-BDE1-2989864469E1}" type="sibTrans" cxnId="{1079BA1F-1E01-43EA-822A-C12938680226}">
      <dgm:prSet/>
      <dgm:spPr/>
      <dgm:t>
        <a:bodyPr/>
        <a:lstStyle/>
        <a:p>
          <a:endParaRPr lang="ru-RU"/>
        </a:p>
      </dgm:t>
    </dgm:pt>
    <dgm:pt modelId="{C28AE213-E37D-48E2-ABC4-321B455E6687}">
      <dgm:prSet custT="1"/>
      <dgm:spPr/>
      <dgm:t>
        <a:bodyPr/>
        <a:lstStyle/>
        <a:p>
          <a:r>
            <a:rPr lang="ru-RU" sz="1600" b="1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специалистов,  вовлеченных в заботу в ближайшем окруже</a:t>
          </a:r>
          <a:r>
            <a:rPr lang="ru-RU" sz="1600" b="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нии</a:t>
          </a:r>
          <a:endParaRPr lang="ru-RU" sz="21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6E6F72A0-7F05-45C7-A283-9613E56C4577}" type="parTrans" cxnId="{FAD56CC5-99A7-4CB8-9C94-CC6558B353E9}">
      <dgm:prSet/>
      <dgm:spPr/>
      <dgm:t>
        <a:bodyPr/>
        <a:lstStyle/>
        <a:p>
          <a:endParaRPr lang="ru-RU"/>
        </a:p>
      </dgm:t>
    </dgm:pt>
    <dgm:pt modelId="{8CC579FC-A8AD-49FA-9E09-4B26FA2E27C2}" type="sibTrans" cxnId="{FAD56CC5-99A7-4CB8-9C94-CC6558B353E9}">
      <dgm:prSet/>
      <dgm:spPr/>
      <dgm:t>
        <a:bodyPr/>
        <a:lstStyle/>
        <a:p>
          <a:endParaRPr lang="ru-RU"/>
        </a:p>
      </dgm:t>
    </dgm:pt>
    <dgm:pt modelId="{15D1B02D-E7D1-4368-A9C0-D914E29AA63B}" type="pres">
      <dgm:prSet presAssocID="{9A6B2669-9C43-4E9B-97CC-2FDEBE1B6C6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7335F61C-0EC6-4191-95C7-A4B0ECD7A9B7}" type="pres">
      <dgm:prSet presAssocID="{9A6B2669-9C43-4E9B-97CC-2FDEBE1B6C61}" presName="pyramid" presStyleLbl="node1" presStyleIdx="0" presStyleCnt="1" custLinFactNeighborX="-12632" custLinFactNeighborY="-488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4EAB4210-D2BF-449B-B4F6-D56A708C0951}" type="pres">
      <dgm:prSet presAssocID="{9A6B2669-9C43-4E9B-97CC-2FDEBE1B6C61}" presName="theList" presStyleCnt="0"/>
      <dgm:spPr/>
      <dgm:t>
        <a:bodyPr/>
        <a:lstStyle/>
        <a:p>
          <a:endParaRPr lang="ru-RU"/>
        </a:p>
      </dgm:t>
    </dgm:pt>
    <dgm:pt modelId="{0CFBC356-3F40-4B57-9DC4-AB03D4912DDC}" type="pres">
      <dgm:prSet presAssocID="{CDE8C26F-F87A-4CF0-9EB3-3853DB0DE864}" presName="aNode" presStyleLbl="fgAcc1" presStyleIdx="0" presStyleCnt="5" custScaleX="161394" custScaleY="193057" custLinFactY="14955" custLinFactNeighborX="73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B0776-98A1-4356-976F-0CE9E1B1A75E}" type="pres">
      <dgm:prSet presAssocID="{CDE8C26F-F87A-4CF0-9EB3-3853DB0DE864}" presName="aSpace" presStyleCnt="0"/>
      <dgm:spPr/>
      <dgm:t>
        <a:bodyPr/>
        <a:lstStyle/>
        <a:p>
          <a:endParaRPr lang="ru-RU"/>
        </a:p>
      </dgm:t>
    </dgm:pt>
    <dgm:pt modelId="{85783098-E7AA-4256-B474-7153BCA97C4C}" type="pres">
      <dgm:prSet presAssocID="{F64432E0-C41A-4FB6-AE8B-0065D0B2FF19}" presName="aNode" presStyleLbl="fgAcc1" presStyleIdx="1" presStyleCnt="5" custScaleX="161067" custScaleY="211888" custLinFactY="35762" custLinFactNeighborX="-15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9043B2-F1A0-4EF5-8E9B-60D8F30BB5D3}" type="pres">
      <dgm:prSet presAssocID="{F64432E0-C41A-4FB6-AE8B-0065D0B2FF19}" presName="aSpace" presStyleCnt="0"/>
      <dgm:spPr/>
      <dgm:t>
        <a:bodyPr/>
        <a:lstStyle/>
        <a:p>
          <a:endParaRPr lang="ru-RU"/>
        </a:p>
      </dgm:t>
    </dgm:pt>
    <dgm:pt modelId="{26ECBC16-D7CA-495E-B72A-DD891D47F720}" type="pres">
      <dgm:prSet presAssocID="{A2DBD90B-96F1-47B5-BDD8-E48225CDBB0C}" presName="aNode" presStyleLbl="fgAcc1" presStyleIdx="2" presStyleCnt="5" custScaleX="162849" custScaleY="203528" custLinFactY="392888" custLinFactNeighborX="668" custLinFactNeighborY="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D5551-BE9E-47C5-B525-D9616440D7E9}" type="pres">
      <dgm:prSet presAssocID="{A2DBD90B-96F1-47B5-BDD8-E48225CDBB0C}" presName="aSpace" presStyleCnt="0"/>
      <dgm:spPr/>
      <dgm:t>
        <a:bodyPr/>
        <a:lstStyle/>
        <a:p>
          <a:endParaRPr lang="ru-RU"/>
        </a:p>
      </dgm:t>
    </dgm:pt>
    <dgm:pt modelId="{0F876222-0D7E-47FA-977D-CCE305C3756F}" type="pres">
      <dgm:prSet presAssocID="{764506E7-67D5-4A86-B34B-9EA2081F4198}" presName="aNode" presStyleLbl="fgAcc1" presStyleIdx="3" presStyleCnt="5" custScaleX="164269" custScaleY="142620" custLinFactY="46656" custLinFactNeighborX="-38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72535-A4A5-47EC-8BED-DF4B27EB3986}" type="pres">
      <dgm:prSet presAssocID="{764506E7-67D5-4A86-B34B-9EA2081F4198}" presName="aSpace" presStyleCnt="0"/>
      <dgm:spPr/>
      <dgm:t>
        <a:bodyPr/>
        <a:lstStyle/>
        <a:p>
          <a:endParaRPr lang="ru-RU"/>
        </a:p>
      </dgm:t>
    </dgm:pt>
    <dgm:pt modelId="{AD4E6A9C-CFCB-4C05-8D31-BD93155F54BC}" type="pres">
      <dgm:prSet presAssocID="{C28AE213-E37D-48E2-ABC4-321B455E6687}" presName="aNode" presStyleLbl="fgAcc1" presStyleIdx="4" presStyleCnt="5" custScaleX="163682" custScaleY="197983" custLinFactY="-273287" custLinFactNeighborX="-168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A20C5-9949-4106-BC2C-777A804525CF}" type="pres">
      <dgm:prSet presAssocID="{C28AE213-E37D-48E2-ABC4-321B455E6687}" presName="aSpace" presStyleCnt="0"/>
      <dgm:spPr/>
    </dgm:pt>
  </dgm:ptLst>
  <dgm:cxnLst>
    <dgm:cxn modelId="{4C91DF04-7388-47D3-B6A0-E2CE222A9F5F}" type="presOf" srcId="{C28AE213-E37D-48E2-ABC4-321B455E6687}" destId="{AD4E6A9C-CFCB-4C05-8D31-BD93155F54BC}" srcOrd="0" destOrd="0" presId="urn:microsoft.com/office/officeart/2005/8/layout/pyramid2"/>
    <dgm:cxn modelId="{FEE67DF7-38DB-4DBD-B613-E7F8E2E94ECC}" type="presOf" srcId="{764506E7-67D5-4A86-B34B-9EA2081F4198}" destId="{0F876222-0D7E-47FA-977D-CCE305C3756F}" srcOrd="0" destOrd="0" presId="urn:microsoft.com/office/officeart/2005/8/layout/pyramid2"/>
    <dgm:cxn modelId="{1079BA1F-1E01-43EA-822A-C12938680226}" srcId="{9A6B2669-9C43-4E9B-97CC-2FDEBE1B6C61}" destId="{764506E7-67D5-4A86-B34B-9EA2081F4198}" srcOrd="3" destOrd="0" parTransId="{5D822565-EC8F-4FDE-9EDE-CB442DD9E275}" sibTransId="{A03A237F-CABB-49C7-BDE1-2989864469E1}"/>
    <dgm:cxn modelId="{C3E8DCED-AEA4-491E-8740-110CFC3BF841}" srcId="{9A6B2669-9C43-4E9B-97CC-2FDEBE1B6C61}" destId="{F64432E0-C41A-4FB6-AE8B-0065D0B2FF19}" srcOrd="1" destOrd="0" parTransId="{DA94FC7E-A7F7-49F7-A345-7FDCB436AD97}" sibTransId="{85E6D755-DE77-4DC5-A0BE-09464CC2AE74}"/>
    <dgm:cxn modelId="{3931B1A6-5FE6-4F27-8A99-687374A3F5CA}" type="presOf" srcId="{CDE8C26F-F87A-4CF0-9EB3-3853DB0DE864}" destId="{0CFBC356-3F40-4B57-9DC4-AB03D4912DDC}" srcOrd="0" destOrd="0" presId="urn:microsoft.com/office/officeart/2005/8/layout/pyramid2"/>
    <dgm:cxn modelId="{38A68EB6-1F68-4DA6-A3BB-310911E58419}" srcId="{9A6B2669-9C43-4E9B-97CC-2FDEBE1B6C61}" destId="{CDE8C26F-F87A-4CF0-9EB3-3853DB0DE864}" srcOrd="0" destOrd="0" parTransId="{3B64A891-21B6-45CB-B7F7-9D607DA7FA50}" sibTransId="{670F80D0-AFCD-4AE2-A7AE-14F9D3E6A8E7}"/>
    <dgm:cxn modelId="{1D3399BF-697E-4762-BFE9-BAAE4EEF20AD}" type="presOf" srcId="{A2DBD90B-96F1-47B5-BDD8-E48225CDBB0C}" destId="{26ECBC16-D7CA-495E-B72A-DD891D47F720}" srcOrd="0" destOrd="0" presId="urn:microsoft.com/office/officeart/2005/8/layout/pyramid2"/>
    <dgm:cxn modelId="{4C0E8FB6-58B4-45FB-AA98-BADC4C0D0C23}" type="presOf" srcId="{9A6B2669-9C43-4E9B-97CC-2FDEBE1B6C61}" destId="{15D1B02D-E7D1-4368-A9C0-D914E29AA63B}" srcOrd="0" destOrd="0" presId="urn:microsoft.com/office/officeart/2005/8/layout/pyramid2"/>
    <dgm:cxn modelId="{4D0B3BD0-CC97-456B-B811-D9B48A8A6379}" srcId="{9A6B2669-9C43-4E9B-97CC-2FDEBE1B6C61}" destId="{A2DBD90B-96F1-47B5-BDD8-E48225CDBB0C}" srcOrd="2" destOrd="0" parTransId="{AEFCDF9F-036F-4D4B-AAF2-31383034E3F1}" sibTransId="{3AB1252C-CC58-4E28-A98C-8CB3556C4A5D}"/>
    <dgm:cxn modelId="{FAD56CC5-99A7-4CB8-9C94-CC6558B353E9}" srcId="{9A6B2669-9C43-4E9B-97CC-2FDEBE1B6C61}" destId="{C28AE213-E37D-48E2-ABC4-321B455E6687}" srcOrd="4" destOrd="0" parTransId="{6E6F72A0-7F05-45C7-A283-9613E56C4577}" sibTransId="{8CC579FC-A8AD-49FA-9E09-4B26FA2E27C2}"/>
    <dgm:cxn modelId="{BC93F822-B347-4C39-A7EA-E63ECE399066}" type="presOf" srcId="{F64432E0-C41A-4FB6-AE8B-0065D0B2FF19}" destId="{85783098-E7AA-4256-B474-7153BCA97C4C}" srcOrd="0" destOrd="0" presId="urn:microsoft.com/office/officeart/2005/8/layout/pyramid2"/>
    <dgm:cxn modelId="{EDF3B077-FC17-4E87-8A23-60C140F04AF7}" type="presParOf" srcId="{15D1B02D-E7D1-4368-A9C0-D914E29AA63B}" destId="{7335F61C-0EC6-4191-95C7-A4B0ECD7A9B7}" srcOrd="0" destOrd="0" presId="urn:microsoft.com/office/officeart/2005/8/layout/pyramid2"/>
    <dgm:cxn modelId="{26D23897-8B0E-4CFB-8310-619B72536692}" type="presParOf" srcId="{15D1B02D-E7D1-4368-A9C0-D914E29AA63B}" destId="{4EAB4210-D2BF-449B-B4F6-D56A708C0951}" srcOrd="1" destOrd="0" presId="urn:microsoft.com/office/officeart/2005/8/layout/pyramid2"/>
    <dgm:cxn modelId="{2A55D9E9-AA11-4E24-BFB8-D957715C8DC7}" type="presParOf" srcId="{4EAB4210-D2BF-449B-B4F6-D56A708C0951}" destId="{0CFBC356-3F40-4B57-9DC4-AB03D4912DDC}" srcOrd="0" destOrd="0" presId="urn:microsoft.com/office/officeart/2005/8/layout/pyramid2"/>
    <dgm:cxn modelId="{81C11A5D-2BA9-419F-94AB-2E4A927172F2}" type="presParOf" srcId="{4EAB4210-D2BF-449B-B4F6-D56A708C0951}" destId="{372B0776-98A1-4356-976F-0CE9E1B1A75E}" srcOrd="1" destOrd="0" presId="urn:microsoft.com/office/officeart/2005/8/layout/pyramid2"/>
    <dgm:cxn modelId="{FBBA7C79-1DB0-4532-A93B-E1F289B9FB79}" type="presParOf" srcId="{4EAB4210-D2BF-449B-B4F6-D56A708C0951}" destId="{85783098-E7AA-4256-B474-7153BCA97C4C}" srcOrd="2" destOrd="0" presId="urn:microsoft.com/office/officeart/2005/8/layout/pyramid2"/>
    <dgm:cxn modelId="{5EF61870-E9AB-46A3-ACC4-CFA08819BA42}" type="presParOf" srcId="{4EAB4210-D2BF-449B-B4F6-D56A708C0951}" destId="{BC9043B2-F1A0-4EF5-8E9B-60D8F30BB5D3}" srcOrd="3" destOrd="0" presId="urn:microsoft.com/office/officeart/2005/8/layout/pyramid2"/>
    <dgm:cxn modelId="{4DF26760-ADE7-46F7-B624-36BEFD3C6517}" type="presParOf" srcId="{4EAB4210-D2BF-449B-B4F6-D56A708C0951}" destId="{26ECBC16-D7CA-495E-B72A-DD891D47F720}" srcOrd="4" destOrd="0" presId="urn:microsoft.com/office/officeart/2005/8/layout/pyramid2"/>
    <dgm:cxn modelId="{025A0930-C20E-4AB3-84D6-6FD80980513A}" type="presParOf" srcId="{4EAB4210-D2BF-449B-B4F6-D56A708C0951}" destId="{C68D5551-BE9E-47C5-B525-D9616440D7E9}" srcOrd="5" destOrd="0" presId="urn:microsoft.com/office/officeart/2005/8/layout/pyramid2"/>
    <dgm:cxn modelId="{8E1854E4-3DB7-416C-9A7A-28DD6678D427}" type="presParOf" srcId="{4EAB4210-D2BF-449B-B4F6-D56A708C0951}" destId="{0F876222-0D7E-47FA-977D-CCE305C3756F}" srcOrd="6" destOrd="0" presId="urn:microsoft.com/office/officeart/2005/8/layout/pyramid2"/>
    <dgm:cxn modelId="{B9D9DD89-49E3-4D6F-8655-077F638DAD56}" type="presParOf" srcId="{4EAB4210-D2BF-449B-B4F6-D56A708C0951}" destId="{8C372535-A4A5-47EC-8BED-DF4B27EB3986}" srcOrd="7" destOrd="0" presId="urn:microsoft.com/office/officeart/2005/8/layout/pyramid2"/>
    <dgm:cxn modelId="{6CAC1FBC-5144-4F60-AD1B-E4829B8E091A}" type="presParOf" srcId="{4EAB4210-D2BF-449B-B4F6-D56A708C0951}" destId="{AD4E6A9C-CFCB-4C05-8D31-BD93155F54BC}" srcOrd="8" destOrd="0" presId="urn:microsoft.com/office/officeart/2005/8/layout/pyramid2"/>
    <dgm:cxn modelId="{AE7C6388-6215-4C8F-B471-571D696A0BFF}" type="presParOf" srcId="{4EAB4210-D2BF-449B-B4F6-D56A708C0951}" destId="{47DA20C5-9949-4106-BC2C-777A804525C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A09D65-5218-46B6-B345-91E899DF1F58}">
      <dsp:nvSpPr>
        <dsp:cNvPr id="0" name=""/>
        <dsp:cNvSpPr/>
      </dsp:nvSpPr>
      <dsp:spPr>
        <a:xfrm>
          <a:off x="0" y="0"/>
          <a:ext cx="8698230" cy="69898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Внедрение механизмов раннего выявления </a:t>
          </a:r>
          <a:r>
            <a:rPr lang="ru-RU" sz="1800" b="0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семей с детьми с латентными трудностями и определение проблемного поля.</a:t>
          </a:r>
          <a:endParaRPr lang="ru-RU" sz="1800" b="0" kern="120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0473" y="20473"/>
        <a:ext cx="7884905" cy="658039"/>
      </dsp:txXfrm>
    </dsp:sp>
    <dsp:sp modelId="{3DEF06DC-E41C-4174-8C0E-89E46EF09FC5}">
      <dsp:nvSpPr>
        <dsp:cNvPr id="0" name=""/>
        <dsp:cNvSpPr/>
      </dsp:nvSpPr>
      <dsp:spPr>
        <a:xfrm>
          <a:off x="728476" y="826073"/>
          <a:ext cx="8698230" cy="698985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Увеличение охвата </a:t>
          </a:r>
          <a:r>
            <a:rPr lang="ru-RU" sz="1800" b="0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уязвимых семей комплексной поддержкой, ранее не получавших социальной помощи.</a:t>
          </a:r>
          <a:endParaRPr lang="ru-RU" sz="1800" b="0" kern="120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748949" y="846546"/>
        <a:ext cx="7474467" cy="658039"/>
      </dsp:txXfrm>
    </dsp:sp>
    <dsp:sp modelId="{97813863-04E1-43E9-A702-4A36DA26AB23}">
      <dsp:nvSpPr>
        <dsp:cNvPr id="0" name=""/>
        <dsp:cNvSpPr/>
      </dsp:nvSpPr>
      <dsp:spPr>
        <a:xfrm>
          <a:off x="1446080" y="1652147"/>
          <a:ext cx="8698230" cy="69898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Консолидация апробированных социальных практик</a:t>
          </a:r>
          <a:r>
            <a:rPr lang="ru-RU" sz="1800" b="0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, сервисов и внедрение новых для организации социального сопровождения.</a:t>
          </a:r>
          <a:endParaRPr lang="ru-RU" sz="1800" b="0" kern="120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466553" y="1672620"/>
        <a:ext cx="7485339" cy="658039"/>
      </dsp:txXfrm>
    </dsp:sp>
    <dsp:sp modelId="{D2361876-020E-460A-AD67-1B7BD70260CF}">
      <dsp:nvSpPr>
        <dsp:cNvPr id="0" name=""/>
        <dsp:cNvSpPr/>
      </dsp:nvSpPr>
      <dsp:spPr>
        <a:xfrm>
          <a:off x="2174557" y="2478221"/>
          <a:ext cx="8698230" cy="698985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Тиражирование</a:t>
          </a:r>
          <a:r>
            <a:rPr lang="ru-RU" sz="1800" b="0" kern="12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rPr>
            <a:t> опыта на территории Ленинградской области.</a:t>
          </a:r>
          <a:endParaRPr lang="ru-RU" sz="1800" b="0" kern="1200" dirty="0">
            <a:solidFill>
              <a:srgbClr val="2C35B4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195030" y="2498694"/>
        <a:ext cx="7474467" cy="658039"/>
      </dsp:txXfrm>
    </dsp:sp>
    <dsp:sp modelId="{3A5659AC-CEA7-4F02-864D-6F21D1505232}">
      <dsp:nvSpPr>
        <dsp:cNvPr id="0" name=""/>
        <dsp:cNvSpPr/>
      </dsp:nvSpPr>
      <dsp:spPr>
        <a:xfrm>
          <a:off x="8243889" y="535359"/>
          <a:ext cx="454340" cy="454340"/>
        </a:xfrm>
        <a:prstGeom prst="downArrow">
          <a:avLst>
            <a:gd name="adj1" fmla="val 55000"/>
            <a:gd name="adj2" fmla="val 45000"/>
          </a:avLst>
        </a:prstGeom>
        <a:solidFill>
          <a:srgbClr val="3366FF">
            <a:alpha val="90000"/>
          </a:srgb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8346115" y="535359"/>
        <a:ext cx="249888" cy="341891"/>
      </dsp:txXfrm>
    </dsp:sp>
    <dsp:sp modelId="{9F647562-13AB-418E-A050-3A776A2CA84E}">
      <dsp:nvSpPr>
        <dsp:cNvPr id="0" name=""/>
        <dsp:cNvSpPr/>
      </dsp:nvSpPr>
      <dsp:spPr>
        <a:xfrm>
          <a:off x="8972366" y="1361433"/>
          <a:ext cx="454340" cy="454340"/>
        </a:xfrm>
        <a:prstGeom prst="downArrow">
          <a:avLst>
            <a:gd name="adj1" fmla="val 55000"/>
            <a:gd name="adj2" fmla="val 45000"/>
          </a:avLst>
        </a:prstGeom>
        <a:solidFill>
          <a:srgbClr val="3366FF">
            <a:alpha val="90000"/>
          </a:srgb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9074592" y="1361433"/>
        <a:ext cx="249888" cy="341891"/>
      </dsp:txXfrm>
    </dsp:sp>
    <dsp:sp modelId="{E08441AF-8387-4DE9-A122-DE674D5384A2}">
      <dsp:nvSpPr>
        <dsp:cNvPr id="0" name=""/>
        <dsp:cNvSpPr/>
      </dsp:nvSpPr>
      <dsp:spPr>
        <a:xfrm>
          <a:off x="9689970" y="2187507"/>
          <a:ext cx="454340" cy="454340"/>
        </a:xfrm>
        <a:prstGeom prst="downArrow">
          <a:avLst>
            <a:gd name="adj1" fmla="val 55000"/>
            <a:gd name="adj2" fmla="val 45000"/>
          </a:avLst>
        </a:prstGeom>
        <a:solidFill>
          <a:srgbClr val="3366FF">
            <a:alpha val="90000"/>
          </a:srgb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9792196" y="2187507"/>
        <a:ext cx="249888" cy="341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5F61C-0EC6-4191-95C7-A4B0ECD7A9B7}">
      <dsp:nvSpPr>
        <dsp:cNvPr id="0" name=""/>
        <dsp:cNvSpPr/>
      </dsp:nvSpPr>
      <dsp:spPr>
        <a:xfrm>
          <a:off x="711566" y="0"/>
          <a:ext cx="5832647" cy="5832647"/>
        </a:xfrm>
        <a:prstGeom prst="triangle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</dsp:sp>
    <dsp:sp modelId="{0CFBC356-3F40-4B57-9DC4-AB03D4912DDC}">
      <dsp:nvSpPr>
        <dsp:cNvPr id="0" name=""/>
        <dsp:cNvSpPr/>
      </dsp:nvSpPr>
      <dsp:spPr>
        <a:xfrm>
          <a:off x="3228820" y="712155"/>
          <a:ext cx="6118802" cy="8896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организаций, в </a:t>
          </a:r>
          <a:r>
            <a:rPr lang="ru-RU" sz="1600" b="1" kern="1200" dirty="0" err="1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т.ч</a:t>
          </a: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. НКО вовлеченных в формирование системы заботы</a:t>
          </a:r>
          <a:endParaRPr lang="ru-RU" sz="1600" b="1" kern="1200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sp:txBody>
      <dsp:txXfrm>
        <a:off x="3272247" y="755582"/>
        <a:ext cx="6031948" cy="802756"/>
      </dsp:txXfrm>
    </dsp:sp>
    <dsp:sp modelId="{85783098-E7AA-4256-B474-7153BCA97C4C}">
      <dsp:nvSpPr>
        <dsp:cNvPr id="0" name=""/>
        <dsp:cNvSpPr/>
      </dsp:nvSpPr>
      <dsp:spPr>
        <a:xfrm>
          <a:off x="3201390" y="1755245"/>
          <a:ext cx="6106405" cy="9763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143C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граждан (представителей местных сообществ), волонтеров, вовлеченных в оказание помощи</a:t>
          </a:r>
          <a:endParaRPr lang="ru-RU" sz="1600" b="1" kern="1200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sp:txBody>
      <dsp:txXfrm>
        <a:off x="3249053" y="1802908"/>
        <a:ext cx="6011079" cy="881057"/>
      </dsp:txXfrm>
    </dsp:sp>
    <dsp:sp modelId="{26ECBC16-D7CA-495E-B72A-DD891D47F720}">
      <dsp:nvSpPr>
        <dsp:cNvPr id="0" name=""/>
        <dsp:cNvSpPr/>
      </dsp:nvSpPr>
      <dsp:spPr>
        <a:xfrm>
          <a:off x="3198623" y="4607673"/>
          <a:ext cx="6173964" cy="9378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kern="1200" dirty="0" smtClean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семей , получивших помощь и поддержку</a:t>
          </a:r>
          <a:endParaRPr lang="ru-RU" sz="1600" b="1" kern="1200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sp:txBody>
      <dsp:txXfrm>
        <a:off x="3244406" y="4653456"/>
        <a:ext cx="6082398" cy="846294"/>
      </dsp:txXfrm>
    </dsp:sp>
    <dsp:sp modelId="{0F876222-0D7E-47FA-977D-CCE305C3756F}">
      <dsp:nvSpPr>
        <dsp:cNvPr id="0" name=""/>
        <dsp:cNvSpPr/>
      </dsp:nvSpPr>
      <dsp:spPr>
        <a:xfrm>
          <a:off x="3131935" y="3834890"/>
          <a:ext cx="6227800" cy="65719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kern="1200" dirty="0" smtClean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детей, получивших помощь и поддержку в рамках реализации проекта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rgbClr val="143CAA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itchFamily="18" charset="0"/>
          </a:endParaRPr>
        </a:p>
      </dsp:txBody>
      <dsp:txXfrm>
        <a:off x="3164017" y="3866972"/>
        <a:ext cx="6163636" cy="593031"/>
      </dsp:txXfrm>
    </dsp:sp>
    <dsp:sp modelId="{AD4E6A9C-CFCB-4C05-8D31-BD93155F54BC}">
      <dsp:nvSpPr>
        <dsp:cNvPr id="0" name=""/>
        <dsp:cNvSpPr/>
      </dsp:nvSpPr>
      <dsp:spPr>
        <a:xfrm>
          <a:off x="3151138" y="2844982"/>
          <a:ext cx="6205545" cy="91230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Количество специалистов,  вовлеченных в заботу в ближайшем окруже</a:t>
          </a:r>
          <a:r>
            <a:rPr lang="ru-RU" sz="1600" b="0" kern="1200" dirty="0" smtClean="0">
              <a:solidFill>
                <a:srgbClr val="143CAA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rPr>
            <a:t>нии</a:t>
          </a:r>
          <a:endParaRPr lang="ru-RU" sz="21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3195673" y="2889517"/>
        <a:ext cx="6116475" cy="823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A48AE-76F9-40E6-8E7A-EA33E2B19562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E5072-4BC2-40B8-82AF-92552AA7AD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0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E5072-4BC2-40B8-82AF-92552AA7AD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494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64A9F-29B2-44C8-BDCF-E1F0D553DBA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25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x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1800"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603248" y="1287502"/>
            <a:ext cx="10985502" cy="23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2"/>
          </p:nvPr>
        </p:nvSpPr>
        <p:spPr>
          <a:xfrm>
            <a:off x="600677" y="3611600"/>
            <a:ext cx="10985501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6000756" y="6209715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65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a85a5298db_0_1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2a85a5298db_0_15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rmAutofit/>
          </a:bodyPr>
          <a:lstStyle>
            <a:lvl1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3200"/>
            </a:lvl1pPr>
            <a:lvl2pPr marL="457200" lvl="1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2800"/>
            </a:lvl2pPr>
            <a:lvl3pPr marL="685800" lvl="2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2400"/>
            </a:lvl3pPr>
            <a:lvl4pPr marL="91440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4pPr>
            <a:lvl5pPr marL="114300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5pPr>
            <a:lvl6pPr marL="137160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6pPr>
            <a:lvl7pPr marL="160020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7pPr>
            <a:lvl8pPr marL="182880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8pPr>
            <a:lvl9pPr marL="205740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2000"/>
            </a:lvl9pPr>
          </a:lstStyle>
          <a:p>
            <a:endParaRPr/>
          </a:p>
        </p:txBody>
      </p:sp>
      <p:sp>
        <p:nvSpPr>
          <p:cNvPr id="37" name="Google Shape;37;g2a85a5298db_0_15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rmAutofit/>
          </a:bodyPr>
          <a:lstStyle>
            <a:lvl1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1600"/>
            </a:lvl1pPr>
            <a:lvl2pPr marL="457200" lvl="1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/>
            </a:lvl2pPr>
            <a:lvl3pPr marL="685800" lvl="2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3pPr>
            <a:lvl4pPr marL="91440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4pPr>
            <a:lvl5pPr marL="114300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5pPr>
            <a:lvl6pPr marL="137160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6pPr>
            <a:lvl7pPr marL="160020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7pPr>
            <a:lvl8pPr marL="182880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8pPr>
            <a:lvl9pPr marL="205740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0"/>
            </a:lvl9pPr>
          </a:lstStyle>
          <a:p>
            <a:endParaRPr/>
          </a:p>
        </p:txBody>
      </p:sp>
      <p:sp>
        <p:nvSpPr>
          <p:cNvPr id="38" name="Google Shape;38;g2a85a5298db_0_1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39" name="Google Shape;39;g2a85a5298db_0_1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40" name="Google Shape;40;g2a85a5298db_0_155"/>
          <p:cNvSpPr txBox="1">
            <a:spLocks noGrp="1"/>
          </p:cNvSpPr>
          <p:nvPr>
            <p:ph type="sldNum" idx="12"/>
          </p:nvPr>
        </p:nvSpPr>
        <p:spPr>
          <a:xfrm>
            <a:off x="8610600" y="6310239"/>
            <a:ext cx="2743200" cy="32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sp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17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800" b="1">
                <a:solidFill>
                  <a:srgbClr val="1E3CA5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6349186-A7C4-4313-90BF-468F44B69D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8" y="6021294"/>
            <a:ext cx="1106307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8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25136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70"/>
            <a:ext cx="28448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fld id="{B4C71EC6-210F-42DE-9C53-41977AD35B3D}" type="datetimeFigureOut">
              <a:rPr lang="ru-RU" smtClean="0"/>
              <a:pPr/>
              <a:t>13.03.2025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70"/>
            <a:ext cx="3860800" cy="365125"/>
          </a:xfrm>
          <a:prstGeom prst="rect">
            <a:avLst/>
          </a:prstGeom>
        </p:spPr>
        <p:txBody>
          <a:bodyPr lIns="91440" tIns="45720" rIns="91440" bIns="45720"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462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>
            <a:off x="838200" y="635635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4038600" y="635635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8610600" y="635635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8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6" y="6540500"/>
            <a:ext cx="184253" cy="187300"/>
          </a:xfrm>
          <a:prstGeom prst="rect">
            <a:avLst/>
          </a:prstGeom>
        </p:spPr>
        <p:txBody>
          <a:bodyPr lIns="91440" tIns="45720" rIns="91440" bIns="45720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457666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6" y="6540500"/>
            <a:ext cx="184253" cy="187300"/>
          </a:xfrm>
          <a:prstGeom prst="rect">
            <a:avLst/>
          </a:prstGeom>
        </p:spPr>
        <p:txBody>
          <a:bodyPr lIns="91440" tIns="45720" rIns="91440" bIns="45720"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243491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 descr="Изображение выглядит как человек, одежда, на открытом воздухе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xmlns="" id="{FDAEFD2F-5633-37EF-DCF7-A59945F324DE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394" t="-11020" r="-39" b="-43413"/>
          <a:stretch/>
        </p:blipFill>
        <p:spPr>
          <a:xfrm>
            <a:off x="-35983147" y="-4530584"/>
            <a:ext cx="19970262" cy="16974722"/>
          </a:xfrm>
          <a:prstGeom prst="parallelogram">
            <a:avLst>
              <a:gd name="adj" fmla="val 26763"/>
            </a:avLst>
          </a:prstGeom>
        </p:spPr>
      </p:pic>
    </p:spTree>
    <p:extLst>
      <p:ext uri="{BB962C8B-B14F-4D97-AF65-F5344CB8AC3E}">
        <p14:creationId xmlns:p14="http://schemas.microsoft.com/office/powerpoint/2010/main" val="326838053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5A7A343A-DBDE-E7F6-8C68-7440EF44EC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22" y="-101600"/>
            <a:ext cx="12553245" cy="7061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9592C53D-9C65-6A45-8D42-D2AA57E493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617" y="5854613"/>
            <a:ext cx="2324100" cy="7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7383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6DE77F0-EBC2-C23F-A5F7-4F17CE2688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6934"/>
            <a:ext cx="12372622" cy="6959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4A90BF1-7521-4F4E-D5A0-0CD122ED55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3333" y="186267"/>
            <a:ext cx="4619172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86816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6DE77F0-EBC2-C23F-A5F7-4F17CE268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"/>
          <a:stretch/>
        </p:blipFill>
        <p:spPr>
          <a:xfrm>
            <a:off x="0" y="0"/>
            <a:ext cx="12192000" cy="68785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4D6B94D-D375-E45C-AB00-AEE29D4ED5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3333" y="186267"/>
            <a:ext cx="4619172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5653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xmlns="" id="{E1CCD879-8273-D76D-E64A-00671AD81EB7}"/>
              </a:ext>
            </a:extLst>
          </p:cNvPr>
          <p:cNvSpPr/>
          <p:nvPr userDrawn="1"/>
        </p:nvSpPr>
        <p:spPr>
          <a:xfrm>
            <a:off x="-134471" y="-94130"/>
            <a:ext cx="12492318" cy="7086600"/>
          </a:xfrm>
          <a:prstGeom prst="rect">
            <a:avLst/>
          </a:prstGeom>
          <a:solidFill>
            <a:srgbClr val="2C35B4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16E1218-70DA-BC9E-DDD7-E1D9B0707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617" y="5855240"/>
            <a:ext cx="2324100" cy="72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4673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xmlns="" id="{DFF8B644-3F96-3735-92AC-77F73A4930A7}"/>
              </a:ext>
            </a:extLst>
          </p:cNvPr>
          <p:cNvSpPr/>
          <p:nvPr userDrawn="1"/>
        </p:nvSpPr>
        <p:spPr>
          <a:xfrm>
            <a:off x="-94130" y="-29419"/>
            <a:ext cx="12289057" cy="6887419"/>
          </a:xfrm>
          <a:prstGeom prst="rect">
            <a:avLst/>
          </a:prstGeom>
          <a:solidFill>
            <a:srgbClr val="BDCCEA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0657A52-DD68-0E0D-14C1-ED1332A1F4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617" y="5854613"/>
            <a:ext cx="2324100" cy="7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52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3802502" y="6219297"/>
            <a:ext cx="10985502" cy="23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600677" y="3611600"/>
            <a:ext cx="10985501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>
          <a:xfrm>
            <a:off x="6000756" y="6209715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112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721" r:id="rId3"/>
    <p:sldLayoutId id="2147483733" r:id="rId4"/>
    <p:sldLayoutId id="214748373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0677" y="3611600"/>
            <a:ext cx="10985501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67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48780F9-D484-7E88-6AFD-F996FCAA00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22565" y="5820880"/>
            <a:ext cx="1828800" cy="60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8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0677" y="3611600"/>
            <a:ext cx="10985501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48780F9-D484-7E88-6AFD-F996FCAA006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617" y="5854613"/>
            <a:ext cx="2324100" cy="7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16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3.emf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5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0 марта 2022 г.">
            <a:extLst>
              <a:ext uri="{FF2B5EF4-FFF2-40B4-BE49-F238E27FC236}">
                <a16:creationId xmlns:a16="http://schemas.microsoft.com/office/drawing/2014/main" xmlns="" id="{B78B1656-1829-68FC-E153-F19967EB8C87}"/>
              </a:ext>
            </a:extLst>
          </p:cNvPr>
          <p:cNvSpPr txBox="1"/>
          <p:nvPr/>
        </p:nvSpPr>
        <p:spPr>
          <a:xfrm>
            <a:off x="4851234" y="6003367"/>
            <a:ext cx="2515112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1219169" hangingPunct="0"/>
            <a:r>
              <a:rPr lang="ru-RU" sz="2000" b="1" kern="0" dirty="0" smtClean="0">
                <a:latin typeface="Verdana" pitchFamily="34" charset="0"/>
                <a:ea typeface="Verdana" pitchFamily="34" charset="0"/>
                <a:cs typeface="Verdana" pitchFamily="34" charset="0"/>
                <a:sym typeface="Helvetica Neue"/>
              </a:rPr>
              <a:t>14 марта </a:t>
            </a:r>
            <a:r>
              <a:rPr sz="2000" b="1" kern="0" dirty="0">
                <a:latin typeface="Verdana" pitchFamily="34" charset="0"/>
                <a:ea typeface="Verdana" pitchFamily="34" charset="0"/>
                <a:cs typeface="Verdana" pitchFamily="34" charset="0"/>
                <a:sym typeface="Helvetica Neue"/>
              </a:rPr>
              <a:t>202</a:t>
            </a:r>
            <a:r>
              <a:rPr lang="ru-RU" sz="2000" b="1" kern="0" dirty="0">
                <a:latin typeface="Verdana" pitchFamily="34" charset="0"/>
                <a:ea typeface="Verdana" pitchFamily="34" charset="0"/>
                <a:cs typeface="Verdana" pitchFamily="34" charset="0"/>
                <a:sym typeface="Helvetica Neue"/>
              </a:rPr>
              <a:t>5</a:t>
            </a:r>
            <a:r>
              <a:rPr sz="2000" b="1" kern="0" dirty="0">
                <a:latin typeface="Verdana" pitchFamily="34" charset="0"/>
                <a:ea typeface="Verdana" pitchFamily="34" charset="0"/>
                <a:cs typeface="Verdana" pitchFamily="34" charset="0"/>
                <a:sym typeface="Helvetica Neue"/>
              </a:rPr>
              <a:t> г.</a:t>
            </a:r>
          </a:p>
        </p:txBody>
      </p:sp>
      <p:pic>
        <p:nvPicPr>
          <p:cNvPr id="9" name="Рисунок 8" descr="Изображение выглядит как Шрифт, Графика,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xmlns="" id="{6E746BC7-6478-F089-1DE6-B90B771F08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66" y="127593"/>
            <a:ext cx="4730750" cy="1480219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ACE1ACE0-838E-F718-F81D-B15A177611C7}"/>
              </a:ext>
            </a:extLst>
          </p:cNvPr>
          <p:cNvSpPr txBox="1">
            <a:spLocks/>
          </p:cNvSpPr>
          <p:nvPr/>
        </p:nvSpPr>
        <p:spPr>
          <a:xfrm>
            <a:off x="530863" y="706525"/>
            <a:ext cx="11144696" cy="5476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Открытый конкурс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«Туда, где семья»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2023 г. – 2025 г.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ЛОГБУ 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«Тихвинский КЦСОН»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Подведение 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итогов реализации проекта </a:t>
            </a:r>
            <a:endParaRPr lang="ru-RU" sz="24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Код 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ТОН? (Ты один? – НЕТ)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Cod</a:t>
            </a:r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You</a:t>
            </a:r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alone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&amp; - </a:t>
            </a:r>
            <a:r>
              <a:rPr lang="ru-RU" sz="2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Not</a:t>
            </a:r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sym typeface="Arial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44917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овести для НКО области серию информационных сессий и семинаров, на которых предста-…">
            <a:extLst>
              <a:ext uri="{FF2B5EF4-FFF2-40B4-BE49-F238E27FC236}">
                <a16:creationId xmlns="" xmlns:a16="http://schemas.microsoft.com/office/drawing/2014/main" id="{BAF2D89F-05B7-86CD-EB79-96A4BC39B134}"/>
              </a:ext>
            </a:extLst>
          </p:cNvPr>
          <p:cNvSpPr txBox="1"/>
          <p:nvPr/>
        </p:nvSpPr>
        <p:spPr>
          <a:xfrm>
            <a:off x="872137" y="1482316"/>
            <a:ext cx="4920099" cy="3505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228600">
              <a:lnSpc>
                <a:spcPct val="7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Verdana"/>
                <a:ea typeface="Verdana"/>
                <a:sym typeface="Verdana"/>
              </a:rPr>
              <a:t>Проблематика:</a:t>
            </a:r>
          </a:p>
          <a:p>
            <a:pPr defTabSz="228600">
              <a:lnSpc>
                <a:spcPct val="7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700" dirty="0">
              <a:solidFill>
                <a:srgbClr val="2C35B4"/>
              </a:solidFill>
              <a:latin typeface="Verdana"/>
              <a:ea typeface="Verdana"/>
              <a:sym typeface="Verdana"/>
            </a:endParaRPr>
          </a:p>
          <a:p>
            <a:pPr algn="just" defTabSz="228600"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700" b="1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несвоевременное обращение граждан </a:t>
            </a:r>
            <a:r>
              <a:rPr lang="ru-RU" sz="1700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в государственные и муниципальные учреждения с целью решения проблем семьи;</a:t>
            </a:r>
          </a:p>
          <a:p>
            <a:pPr algn="just" defTabSz="228600"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700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семьи не признают имеющиеся у них проблемы и подчас </a:t>
            </a:r>
            <a:r>
              <a:rPr lang="ru-RU" sz="1700" b="1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не знают, где и как можно получить помощь, </a:t>
            </a:r>
            <a:r>
              <a:rPr lang="ru-RU" sz="1700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не верят, что им кто-то может помочь;</a:t>
            </a:r>
          </a:p>
          <a:p>
            <a:pPr algn="just" defTabSz="228600"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700" dirty="0" smtClean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в </a:t>
            </a:r>
            <a:r>
              <a:rPr lang="ru-RU" sz="1700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обществе наблюдается </a:t>
            </a:r>
            <a:r>
              <a:rPr lang="ru-RU" sz="1700" b="1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рост недоверия </a:t>
            </a:r>
            <a:r>
              <a:rPr lang="ru-RU" sz="1700" dirty="0">
                <a:solidFill>
                  <a:srgbClr val="2C35B4"/>
                </a:solidFill>
                <a:latin typeface="Verdana"/>
                <a:ea typeface="Verdana"/>
                <a:sym typeface="Verdana"/>
              </a:rPr>
              <a:t>к государственным организациям.</a:t>
            </a:r>
          </a:p>
          <a:p>
            <a:pPr defTabSz="228600">
              <a:lnSpc>
                <a:spcPct val="7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sz="1500" dirty="0">
              <a:solidFill>
                <a:srgbClr val="2C35B4"/>
              </a:solidFill>
              <a:latin typeface="Verdana"/>
              <a:ea typeface="Verdana"/>
              <a:sym typeface="Verdana"/>
            </a:endParaRPr>
          </a:p>
        </p:txBody>
      </p:sp>
      <p:sp>
        <p:nvSpPr>
          <p:cNvPr id="12" name="ДЛЯ ЭФФЕКТИВНОГО ЗАПУСКА СОТРУДНИЧЕСТВА МЫ ПРЕДЛАГАЕМ:">
            <a:extLst>
              <a:ext uri="{FF2B5EF4-FFF2-40B4-BE49-F238E27FC236}">
                <a16:creationId xmlns="" xmlns:a16="http://schemas.microsoft.com/office/drawing/2014/main" id="{B79DC930-A399-4DEE-B7B5-B60C5E388944}"/>
              </a:ext>
            </a:extLst>
          </p:cNvPr>
          <p:cNvSpPr txBox="1"/>
          <p:nvPr/>
        </p:nvSpPr>
        <p:spPr>
          <a:xfrm>
            <a:off x="780727" y="1686940"/>
            <a:ext cx="51329" cy="32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2150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>
              <a:defRPr/>
            </a:pPr>
            <a:endParaRPr sz="1800" dirty="0">
              <a:solidFill>
                <a:srgbClr val="2C35B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1999" y="5395365"/>
            <a:ext cx="8800474" cy="938719"/>
          </a:xfrm>
          <a:prstGeom prst="rect">
            <a:avLst/>
          </a:prstGeom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Идея проекта:</a:t>
            </a:r>
          </a:p>
          <a:p>
            <a:pPr algn="ctr"/>
            <a:r>
              <a:rPr lang="ru-RU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повышение </a:t>
            </a:r>
            <a:r>
              <a:rPr lang="ru-RU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уровня социального доверия к государственным структурам комплексной помощи семьям.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69324" y="1326009"/>
            <a:ext cx="5132074" cy="3539430"/>
          </a:xfrm>
          <a:prstGeom prst="rect">
            <a:avLst/>
          </a:prstGeom>
        </p:spPr>
        <p:txBody>
          <a:bodyPr wrap="square" lIns="45720" tIns="22860" rIns="45720" bIns="2286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Необходимо:</a:t>
            </a:r>
          </a:p>
          <a:p>
            <a:pPr algn="ctr"/>
            <a:endParaRPr lang="ru-RU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7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создать условия </a:t>
            </a:r>
            <a:r>
              <a:rPr lang="ru-RU" sz="17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</a:t>
            </a:r>
            <a:r>
              <a:rPr lang="ru-RU" sz="17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раннего </a:t>
            </a:r>
            <a:r>
              <a:rPr lang="ru-RU" sz="17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обращения и выявления семей и, </a:t>
            </a:r>
            <a:r>
              <a:rPr lang="ru-RU" sz="17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как следствие</a:t>
            </a:r>
            <a:r>
              <a:rPr lang="ru-RU" sz="17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оказания своевременной комплексной </a:t>
            </a:r>
            <a:r>
              <a:rPr lang="ru-RU" sz="17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помощи;</a:t>
            </a:r>
          </a:p>
          <a:p>
            <a:pPr algn="just"/>
            <a:endParaRPr lang="ru-RU" sz="17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7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укрепить доверие </a:t>
            </a:r>
            <a:r>
              <a:rPr lang="ru-RU" sz="17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 государственным учреждениям, </a:t>
            </a:r>
            <a:endParaRPr lang="ru-RU" sz="17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ru-RU" sz="17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7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создать новые инструменты </a:t>
            </a:r>
            <a:r>
              <a:rPr lang="ru-RU" sz="17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профилактики семейного неблагополучия и раннего решения проблем семьи.</a:t>
            </a:r>
          </a:p>
        </p:txBody>
      </p:sp>
      <p:pic>
        <p:nvPicPr>
          <p:cNvPr id="7171" name="Picture 3" descr="C:\Users\Екатерина\Desktop\2570356-1569828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4558">
            <a:off x="2577411" y="145789"/>
            <a:ext cx="1898577" cy="126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5" descr="Picture background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5" descr="https://avatars.mds.yandex.net/i?id=f3b097c55a3fff0bb4050eb0e186cad7_l-5364030-images-thumbs&amp;ref=rim&amp;n=13&amp;w=1535&amp;h=15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4047">
            <a:off x="114300" y="4941936"/>
            <a:ext cx="1648134" cy="1648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611" y="5998603"/>
            <a:ext cx="2528915" cy="79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право 5"/>
          <p:cNvSpPr/>
          <p:nvPr/>
        </p:nvSpPr>
        <p:spPr>
          <a:xfrm>
            <a:off x="230188" y="2015235"/>
            <a:ext cx="500662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30188" y="3041864"/>
            <a:ext cx="500662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253677" y="4089169"/>
            <a:ext cx="500662" cy="484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116844" y="1851087"/>
            <a:ext cx="714375" cy="628524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5-конечная звезда 16"/>
          <p:cNvSpPr/>
          <p:nvPr/>
        </p:nvSpPr>
        <p:spPr>
          <a:xfrm>
            <a:off x="6107312" y="3095724"/>
            <a:ext cx="714375" cy="628524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5-конечная звезда 17"/>
          <p:cNvSpPr/>
          <p:nvPr/>
        </p:nvSpPr>
        <p:spPr>
          <a:xfrm>
            <a:off x="6154949" y="3945277"/>
            <a:ext cx="714375" cy="628524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0914">
            <a:off x="6307588" y="320452"/>
            <a:ext cx="1974864" cy="138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673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ДЛЯ ЭФФЕКТИВНОГО ЗАПУСКА СОТРУДНИЧЕСТВА МЫ ПРЕДЛАГАЕМ:">
            <a:extLst>
              <a:ext uri="{FF2B5EF4-FFF2-40B4-BE49-F238E27FC236}">
                <a16:creationId xmlns="" xmlns:a16="http://schemas.microsoft.com/office/drawing/2014/main" id="{B79DC930-A399-4DEE-B7B5-B60C5E388944}"/>
              </a:ext>
            </a:extLst>
          </p:cNvPr>
          <p:cNvSpPr txBox="1"/>
          <p:nvPr/>
        </p:nvSpPr>
        <p:spPr>
          <a:xfrm>
            <a:off x="780727" y="1686940"/>
            <a:ext cx="51329" cy="32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2150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>
              <a:defRPr/>
            </a:pPr>
            <a:endParaRPr sz="1800" dirty="0">
              <a:solidFill>
                <a:srgbClr val="2C35B4"/>
              </a:solidFill>
            </a:endParaRPr>
          </a:p>
        </p:txBody>
      </p:sp>
      <p:sp>
        <p:nvSpPr>
          <p:cNvPr id="13" name="Вместе с областью выбрать одну или несколько НКО, которые станут партнёром (оператором) для проектов Фонда Тимченко в Калининградской области">
            <a:extLst>
              <a:ext uri="{FF2B5EF4-FFF2-40B4-BE49-F238E27FC236}">
                <a16:creationId xmlns="" xmlns:a16="http://schemas.microsoft.com/office/drawing/2014/main" id="{45B8BDF0-D70C-369F-022F-B2DFE13E5B5E}"/>
              </a:ext>
            </a:extLst>
          </p:cNvPr>
          <p:cNvSpPr txBox="1"/>
          <p:nvPr/>
        </p:nvSpPr>
        <p:spPr>
          <a:xfrm>
            <a:off x="832630" y="4573801"/>
            <a:ext cx="7203559" cy="299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lnSpc>
                <a:spcPct val="70000"/>
              </a:lnSpc>
              <a:spcBef>
                <a:spcPts val="400"/>
              </a:spcBef>
              <a:defRPr sz="2300">
                <a:solidFill>
                  <a:srgbClr val="3C3C3C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50" name="Picture 2" descr="https://avatars.mds.yandex.net/i?id=5f4189f38c3d13f66418966e768d7e3691f74b73-1150658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343">
            <a:off x="9020228" y="595448"/>
            <a:ext cx="2668297" cy="2182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5858" y="104812"/>
            <a:ext cx="8671407" cy="2877711"/>
          </a:xfrm>
          <a:prstGeom prst="rect">
            <a:avLst/>
          </a:prstGeom>
        </p:spPr>
        <p:txBody>
          <a:bodyPr wrap="square" lIns="45720" tIns="22860" rIns="45720" bIns="22860">
            <a:spAutoFit/>
          </a:bodyPr>
          <a:lstStyle/>
          <a:p>
            <a:pPr lvl="1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Цель 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проекта:</a:t>
            </a:r>
          </a:p>
          <a:p>
            <a:pPr lvl="1" algn="l"/>
            <a:endParaRPr lang="ru-RU" b="1" dirty="0">
              <a:solidFill>
                <a:srgbClr val="2C35B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1700" b="1" dirty="0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Развитие комплексной </a:t>
            </a:r>
            <a:r>
              <a:rPr lang="ru-RU" sz="1700" b="1" dirty="0" err="1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проактивной</a:t>
            </a:r>
            <a:r>
              <a:rPr lang="ru-RU" sz="1700" b="1" dirty="0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поддержки уязвимых семей</a:t>
            </a:r>
          </a:p>
          <a:p>
            <a:pPr algn="ctr">
              <a:lnSpc>
                <a:spcPct val="150000"/>
              </a:lnSpc>
            </a:pPr>
            <a:r>
              <a:rPr lang="ru-RU" sz="1700" b="1" dirty="0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детьми от 0 до 18 лет, нуждающихся в помощи компетентных</a:t>
            </a:r>
          </a:p>
          <a:p>
            <a:pPr algn="ctr">
              <a:lnSpc>
                <a:spcPct val="150000"/>
              </a:lnSpc>
            </a:pPr>
            <a:r>
              <a:rPr lang="ru-RU" sz="1700" b="1" dirty="0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специалистов, оказавшихся вне поля зрения официальных</a:t>
            </a:r>
          </a:p>
          <a:p>
            <a:pPr algn="ctr">
              <a:lnSpc>
                <a:spcPct val="150000"/>
              </a:lnSpc>
            </a:pPr>
            <a:r>
              <a:rPr lang="ru-RU" sz="1700" b="1" dirty="0">
                <a:solidFill>
                  <a:srgbClr val="2C35B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органов и организаций с вовлечением местных сообществ.</a:t>
            </a:r>
          </a:p>
          <a:p>
            <a:pPr lvl="1"/>
            <a:endParaRPr lang="ru-RU" sz="2000" u="sng" dirty="0">
              <a:solidFill>
                <a:srgbClr val="2C35B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l"/>
            <a:endParaRPr lang="ru-RU" sz="2000" u="sng" dirty="0">
              <a:solidFill>
                <a:srgbClr val="2C35B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611" y="5998603"/>
            <a:ext cx="2528915" cy="79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4660260"/>
              </p:ext>
            </p:extLst>
          </p:nvPr>
        </p:nvGraphicFramePr>
        <p:xfrm>
          <a:off x="545858" y="2985197"/>
          <a:ext cx="10872788" cy="3177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092450" y="2396683"/>
            <a:ext cx="33361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Задачи проекта:</a:t>
            </a:r>
          </a:p>
        </p:txBody>
      </p:sp>
    </p:spTree>
    <p:extLst>
      <p:ext uri="{BB962C8B-B14F-4D97-AF65-F5344CB8AC3E}">
        <p14:creationId xmlns:p14="http://schemas.microsoft.com/office/powerpoint/2010/main" val="42395596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алининградская область и Фонд…">
            <a:extLst>
              <a:ext uri="{FF2B5EF4-FFF2-40B4-BE49-F238E27FC236}">
                <a16:creationId xmlns:a16="http://schemas.microsoft.com/office/drawing/2014/main" xmlns="" id="{352A2A02-E520-5EB8-B886-2A5F03EAFE85}"/>
              </a:ext>
            </a:extLst>
          </p:cNvPr>
          <p:cNvSpPr txBox="1"/>
          <p:nvPr/>
        </p:nvSpPr>
        <p:spPr>
          <a:xfrm>
            <a:off x="187779" y="229841"/>
            <a:ext cx="11797394" cy="38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100"/>
              </a:spcBef>
              <a:defRPr sz="6500" b="1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Verdana"/>
                <a:ea typeface="Verdana"/>
                <a:sym typeface="Verdana"/>
              </a:rPr>
              <a:t>Что мы делали в рамках проекта: </a:t>
            </a:r>
            <a:endParaRPr lang="ru-RU" sz="2200" b="1" dirty="0">
              <a:solidFill>
                <a:schemeClr val="accent5">
                  <a:lumMod val="50000"/>
                </a:schemeClr>
              </a:solidFill>
              <a:latin typeface="Verdana"/>
              <a:ea typeface="Verdana"/>
              <a:sym typeface="Verdana"/>
            </a:endParaRPr>
          </a:p>
        </p:txBody>
      </p:sp>
      <p:sp>
        <p:nvSpPr>
          <p:cNvPr id="12" name="ДЛЯ ЭФФЕКТИВНОГО ЗАПУСКА СОТРУДНИЧЕСТВА МЫ ПРЕДЛАГАЕМ:">
            <a:extLst>
              <a:ext uri="{FF2B5EF4-FFF2-40B4-BE49-F238E27FC236}">
                <a16:creationId xmlns:a16="http://schemas.microsoft.com/office/drawing/2014/main" xmlns="" id="{B79DC930-A399-4DEE-B7B5-B60C5E388944}"/>
              </a:ext>
            </a:extLst>
          </p:cNvPr>
          <p:cNvSpPr txBox="1"/>
          <p:nvPr/>
        </p:nvSpPr>
        <p:spPr>
          <a:xfrm>
            <a:off x="780727" y="1686940"/>
            <a:ext cx="51329" cy="32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2150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>
              <a:defRPr/>
            </a:pPr>
            <a:endParaRPr sz="1800" dirty="0">
              <a:solidFill>
                <a:srgbClr val="2C35B4"/>
              </a:solidFill>
            </a:endParaRPr>
          </a:p>
        </p:txBody>
      </p:sp>
      <p:sp>
        <p:nvSpPr>
          <p:cNvPr id="13" name="Вместе с областью выбрать одну или несколько НКО, которые станут партнёром (оператором) для проектов Фонда Тимченко в Калининградской области">
            <a:extLst>
              <a:ext uri="{FF2B5EF4-FFF2-40B4-BE49-F238E27FC236}">
                <a16:creationId xmlns:a16="http://schemas.microsoft.com/office/drawing/2014/main" xmlns="" id="{45B8BDF0-D70C-369F-022F-B2DFE13E5B5E}"/>
              </a:ext>
            </a:extLst>
          </p:cNvPr>
          <p:cNvSpPr txBox="1"/>
          <p:nvPr/>
        </p:nvSpPr>
        <p:spPr>
          <a:xfrm>
            <a:off x="832630" y="4573801"/>
            <a:ext cx="7203559" cy="299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lnSpc>
                <a:spcPct val="70000"/>
              </a:lnSpc>
              <a:spcBef>
                <a:spcPts val="400"/>
              </a:spcBef>
              <a:defRPr sz="2300">
                <a:solidFill>
                  <a:srgbClr val="3C3C3C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2300" y="819220"/>
            <a:ext cx="10656330" cy="6047809"/>
          </a:xfrm>
          <a:prstGeom prst="rect">
            <a:avLst/>
          </a:prstGeom>
        </p:spPr>
        <p:txBody>
          <a:bodyPr wrap="square" lIns="45720" tIns="22860" rIns="45720" bIns="22860">
            <a:spAutoFit/>
          </a:bodyPr>
          <a:lstStyle/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Информировали, вели широкую просветительскую работу: </a:t>
            </a:r>
          </a:p>
          <a:p>
            <a:pPr algn="just"/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увеличение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охвата семей раннее выявление проблем семей которые ранее не обращались за помощью к государственным органам для решения своих проблем. </a:t>
            </a:r>
            <a:endParaRPr lang="ru-RU" sz="15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buAutoNum type="arabicPeriod"/>
            </a:pPr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Модернизировали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каналы связи:  </a:t>
            </a:r>
            <a:endParaRPr lang="ru-RU" sz="15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повышение 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уровня информированности населения, доступности услуг семьям, которые нуждаются в помощи и поддержке государства. </a:t>
            </a:r>
            <a:endParaRPr lang="ru-RU" sz="15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buAutoNum type="arabicPeriod"/>
            </a:pPr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Создавали положительный имидж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организаций социальной </a:t>
            </a:r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защиты</a:t>
            </a:r>
            <a:r>
              <a:rPr lang="ru-RU" sz="15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</a:p>
          <a:p>
            <a:pPr algn="just"/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снятие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коммуникационного барьера у населения, повышение уровень доверия, своевременное самостоятельное обращение граждан за помощь, повышение уровня профилактики семейного неблагополучия в Тихвинском </a:t>
            </a:r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районе</a:t>
            </a:r>
          </a:p>
          <a:p>
            <a:pPr algn="l"/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Упрощали возможность получения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помощи нуждающимися гражданами: </a:t>
            </a:r>
            <a:endParaRPr lang="ru-RU" sz="15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режиме одного окна в Семейном МФЦ, в рамках работы проектов и клубов и в рамках технологий с/у без оформления ИППСУ</a:t>
            </a:r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l"/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Увеличивали охват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доступности </a:t>
            </a:r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услуг населением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обеспечили получение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услуг по месту проживания семьи: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работа консультационных пунктов в с/п. </a:t>
            </a:r>
            <a:endParaRPr lang="ru-RU" sz="15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l">
              <a:buAutoNum type="arabicPeriod" startAt="5"/>
            </a:pPr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Повышали уровень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жизни семей: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предоставление адресной помощи – продуктовые наборы, вещи, канцелярия, игрушки и т.д. </a:t>
            </a:r>
            <a:endParaRPr lang="ru-RU" sz="1500" dirty="0" smtClean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endParaRPr lang="ru-RU" sz="1500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Повышали уровень </a:t>
            </a:r>
            <a:r>
              <a:rPr lang="ru-RU" sz="15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межведомственного </a:t>
            </a:r>
            <a:r>
              <a:rPr lang="ru-RU" sz="15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взаимодействия: </a:t>
            </a:r>
          </a:p>
          <a:p>
            <a:pPr algn="l"/>
            <a:r>
              <a:rPr lang="ru-RU" sz="1500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консолидация </a:t>
            </a:r>
            <a:r>
              <a:rPr lang="ru-RU" sz="1500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государственных и муниципальных организаций, повышения уровня профессиональных компетенций специалистов.</a:t>
            </a:r>
          </a:p>
        </p:txBody>
      </p:sp>
      <p:pic>
        <p:nvPicPr>
          <p:cNvPr id="4102" name="Picture 6" descr="C:\Users\Екатерина\Desktop\p1_3070051_66b5ebe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895" y="240184"/>
            <a:ext cx="1085068" cy="1446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629" y="6093407"/>
            <a:ext cx="2032000" cy="638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ыгнутая влево стрелка 4"/>
          <p:cNvSpPr/>
          <p:nvPr/>
        </p:nvSpPr>
        <p:spPr>
          <a:xfrm>
            <a:off x="171905" y="1054831"/>
            <a:ext cx="383720" cy="796256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92985" y="2225675"/>
            <a:ext cx="434518" cy="7962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>
            <a:off x="187780" y="3402504"/>
            <a:ext cx="434519" cy="796256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лево стрелка 19"/>
          <p:cNvSpPr/>
          <p:nvPr/>
        </p:nvSpPr>
        <p:spPr>
          <a:xfrm>
            <a:off x="187780" y="4474729"/>
            <a:ext cx="351970" cy="7962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лево стрелка 20"/>
          <p:cNvSpPr/>
          <p:nvPr/>
        </p:nvSpPr>
        <p:spPr>
          <a:xfrm>
            <a:off x="136981" y="5616172"/>
            <a:ext cx="402769" cy="796256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8389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52372391"/>
              </p:ext>
            </p:extLst>
          </p:nvPr>
        </p:nvGraphicFramePr>
        <p:xfrm>
          <a:off x="815681" y="600313"/>
          <a:ext cx="10822527" cy="5832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вал 2"/>
          <p:cNvSpPr/>
          <p:nvPr/>
        </p:nvSpPr>
        <p:spPr>
          <a:xfrm>
            <a:off x="10315968" y="1370387"/>
            <a:ext cx="1030310" cy="72121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C35B4"/>
                </a:solidFill>
              </a:rPr>
              <a:t>28</a:t>
            </a:r>
            <a:endParaRPr lang="ru-RU" dirty="0">
              <a:solidFill>
                <a:srgbClr val="2C35B4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 t="22421" r="32538" b="27430"/>
          <a:stretch/>
        </p:blipFill>
        <p:spPr bwMode="auto">
          <a:xfrm>
            <a:off x="668672" y="416850"/>
            <a:ext cx="2840775" cy="1888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16201" y="416850"/>
            <a:ext cx="7186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Количественные </a:t>
            </a: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 результаты</a:t>
            </a:r>
            <a:endParaRPr lang="ru-RU"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306305" y="2459865"/>
            <a:ext cx="1033533" cy="75985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C35B4"/>
                </a:solidFill>
              </a:rPr>
              <a:t>51</a:t>
            </a:r>
            <a:endParaRPr lang="ru-RU" dirty="0">
              <a:solidFill>
                <a:srgbClr val="2C35B4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306306" y="3556288"/>
            <a:ext cx="1033533" cy="73752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C35B4"/>
                </a:solidFill>
              </a:rPr>
              <a:t>30</a:t>
            </a:r>
            <a:endParaRPr lang="ru-RU" dirty="0">
              <a:solidFill>
                <a:srgbClr val="2C35B4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309529" y="4430332"/>
            <a:ext cx="1030310" cy="64051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C35B4"/>
                </a:solidFill>
              </a:rPr>
              <a:t>143</a:t>
            </a:r>
            <a:endParaRPr lang="ru-RU" dirty="0">
              <a:solidFill>
                <a:srgbClr val="2C35B4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315968" y="5318983"/>
            <a:ext cx="1023871" cy="73409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2C35B4"/>
                </a:solidFill>
              </a:rPr>
              <a:t>108</a:t>
            </a:r>
            <a:endParaRPr lang="ru-RU" dirty="0">
              <a:solidFill>
                <a:srgbClr val="2C35B4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614" y="6062273"/>
            <a:ext cx="2528915" cy="79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82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2">
            <a:extLst>
              <a:ext uri="{FF2B5EF4-FFF2-40B4-BE49-F238E27FC236}">
                <a16:creationId xmlns="" xmlns:a16="http://schemas.microsoft.com/office/drawing/2014/main" id="{54D813D3-6D4B-F89D-5478-33356DB9CAAA}"/>
              </a:ext>
            </a:extLst>
          </p:cNvPr>
          <p:cNvSpPr/>
          <p:nvPr/>
        </p:nvSpPr>
        <p:spPr>
          <a:xfrm flipV="1">
            <a:off x="299356" y="594998"/>
            <a:ext cx="11593288" cy="144018"/>
          </a:xfrm>
          <a:custGeom>
            <a:avLst/>
            <a:gdLst/>
            <a:ahLst/>
            <a:cxnLst/>
            <a:rect l="l" t="t" r="r" b="b"/>
            <a:pathLst>
              <a:path w="9378315">
                <a:moveTo>
                  <a:pt x="0" y="0"/>
                </a:moveTo>
                <a:lnTo>
                  <a:pt x="9378188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="" xmlns:a16="http://schemas.microsoft.com/office/drawing/2014/main" id="{1CE291A0-32BE-B01A-D4A7-9BF4F8A0B23A}"/>
              </a:ext>
            </a:extLst>
          </p:cNvPr>
          <p:cNvGrpSpPr/>
          <p:nvPr/>
        </p:nvGrpSpPr>
        <p:grpSpPr>
          <a:xfrm>
            <a:off x="1617511" y="833190"/>
            <a:ext cx="708201" cy="311341"/>
            <a:chOff x="1740407" y="2188464"/>
            <a:chExt cx="518159" cy="448309"/>
          </a:xfrm>
        </p:grpSpPr>
        <p:sp>
          <p:nvSpPr>
            <p:cNvPr id="4" name="object 4">
              <a:extLst>
                <a:ext uri="{FF2B5EF4-FFF2-40B4-BE49-F238E27FC236}">
                  <a16:creationId xmlns="" xmlns:a16="http://schemas.microsoft.com/office/drawing/2014/main" id="{65EA5BE6-884E-0717-5684-CA5A236AE9E2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="" xmlns:a16="http://schemas.microsoft.com/office/drawing/2014/main" id="{A31ED351-33F0-5149-2C0D-52E27A23192E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6" name="object 3">
            <a:extLst>
              <a:ext uri="{FF2B5EF4-FFF2-40B4-BE49-F238E27FC236}">
                <a16:creationId xmlns="" xmlns:a16="http://schemas.microsoft.com/office/drawing/2014/main" id="{7D9614E1-EF8D-6CD3-F2FB-076C826C2CA6}"/>
              </a:ext>
            </a:extLst>
          </p:cNvPr>
          <p:cNvGrpSpPr/>
          <p:nvPr/>
        </p:nvGrpSpPr>
        <p:grpSpPr>
          <a:xfrm>
            <a:off x="5568591" y="794666"/>
            <a:ext cx="752185" cy="362221"/>
            <a:chOff x="1740407" y="2188464"/>
            <a:chExt cx="518159" cy="448309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A2E07BB4-2431-6CAD-F9EF-A8C4F3199DE8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9E8CDE17-C725-DDC7-3CBB-94987B5AC3F8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" name="object 3">
            <a:extLst>
              <a:ext uri="{FF2B5EF4-FFF2-40B4-BE49-F238E27FC236}">
                <a16:creationId xmlns="" xmlns:a16="http://schemas.microsoft.com/office/drawing/2014/main" id="{A4E72609-7FFD-F24F-C185-1AE02DFD28A1}"/>
              </a:ext>
            </a:extLst>
          </p:cNvPr>
          <p:cNvGrpSpPr/>
          <p:nvPr/>
        </p:nvGrpSpPr>
        <p:grpSpPr>
          <a:xfrm>
            <a:off x="9803980" y="812252"/>
            <a:ext cx="720080" cy="353303"/>
            <a:chOff x="1740407" y="2188464"/>
            <a:chExt cx="518159" cy="448309"/>
          </a:xfrm>
        </p:grpSpPr>
        <p:sp>
          <p:nvSpPr>
            <p:cNvPr id="10" name="object 4">
              <a:extLst>
                <a:ext uri="{FF2B5EF4-FFF2-40B4-BE49-F238E27FC236}">
                  <a16:creationId xmlns="" xmlns:a16="http://schemas.microsoft.com/office/drawing/2014/main" id="{9601E605-464D-B79A-8E66-BB0E2A0821B5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5">
              <a:extLst>
                <a:ext uri="{FF2B5EF4-FFF2-40B4-BE49-F238E27FC236}">
                  <a16:creationId xmlns="" xmlns:a16="http://schemas.microsoft.com/office/drawing/2014/main" id="{CC784F76-7816-8A69-5F88-91DAFA890A7F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4">
            <a:extLst>
              <a:ext uri="{FF2B5EF4-FFF2-40B4-BE49-F238E27FC236}">
                <a16:creationId xmlns="" xmlns:a16="http://schemas.microsoft.com/office/drawing/2014/main" id="{F9D3C199-40C8-7CA5-24ED-B5A08F692387}"/>
              </a:ext>
            </a:extLst>
          </p:cNvPr>
          <p:cNvSpPr txBox="1"/>
          <p:nvPr/>
        </p:nvSpPr>
        <p:spPr>
          <a:xfrm>
            <a:off x="299356" y="1177513"/>
            <a:ext cx="3180444" cy="71237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Благотворительные</a:t>
            </a:r>
          </a:p>
          <a:p>
            <a:pPr algn="ctr">
              <a:spcBef>
                <a:spcPts val="355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фонды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E8DE8DF-70C2-49DD-03D4-EDB387AB3B18}"/>
              </a:ext>
            </a:extLst>
          </p:cNvPr>
          <p:cNvSpPr txBox="1"/>
          <p:nvPr/>
        </p:nvSpPr>
        <p:spPr>
          <a:xfrm>
            <a:off x="3711447" y="1720509"/>
            <a:ext cx="4302974" cy="42473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АНО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«Женская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инициатива»;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ЛРОО «ЛЕПЕСТКИ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ДОБРА»;	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Тихвинская Районная Общественная</a:t>
            </a:r>
          </a:p>
          <a:p>
            <a:pPr algn="just"/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организация Родителей Детей Наркоманов 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«Набат»</a:t>
            </a:r>
            <a:endParaRPr lang="ru-RU" sz="1500" b="1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АНО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«Ресурсный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Центр «Платформа Роста»;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Местная религиозная организация «Каритас»;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ОООИ «Всероссийское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ордена Трудового Красного Знамени общество слепых»;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ЛРОО Ветеранов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Войны в Афганистане и Участников Локальных Конфликтов «5,45»;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«Тихвинская Епархиальная 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паломническая служба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2CD3F18-948E-DF44-9A7D-B17FEDA49487}"/>
              </a:ext>
            </a:extLst>
          </p:cNvPr>
          <p:cNvSpPr txBox="1"/>
          <p:nvPr/>
        </p:nvSpPr>
        <p:spPr>
          <a:xfrm>
            <a:off x="551384" y="184270"/>
            <a:ext cx="113412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Создана «система заботы» в Тихвинском районе: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="" xmlns:a16="http://schemas.microsoft.com/office/drawing/2014/main" id="{746776EA-BDC0-AD91-9B08-E37916D3619D}"/>
              </a:ext>
            </a:extLst>
          </p:cNvPr>
          <p:cNvSpPr txBox="1"/>
          <p:nvPr/>
        </p:nvSpPr>
        <p:spPr>
          <a:xfrm>
            <a:off x="299356" y="2120344"/>
            <a:ext cx="3180444" cy="29745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БФ«КОЛИБРИ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»;</a:t>
            </a:r>
          </a:p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 «Созвездие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Добра» имени Олега Журавского;</a:t>
            </a:r>
          </a:p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 «Добрый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слон»;</a:t>
            </a:r>
          </a:p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 «Звёзды детям»;</a:t>
            </a:r>
            <a:endParaRPr lang="ru-RU" sz="1500" b="1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err="1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БФЕлены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Геннадия Тимченко;</a:t>
            </a:r>
          </a:p>
          <a:p>
            <a:pPr marL="285750" indent="-285750">
              <a:spcBef>
                <a:spcPts val="355"/>
              </a:spcBef>
              <a:buFont typeface="Wingdings" panose="05000000000000000000" pitchFamily="2" charset="2"/>
              <a:buChar char="Ø"/>
            </a:pPr>
            <a:r>
              <a:rPr lang="ru-RU" sz="1500" b="1" dirty="0" err="1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БФ«Доброделы</a:t>
            </a:r>
            <a:r>
              <a:rPr lang="ru-RU" sz="15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5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Петербурга»</a:t>
            </a:r>
          </a:p>
          <a:p>
            <a:pPr algn="ctr">
              <a:spcBef>
                <a:spcPts val="355"/>
              </a:spcBef>
            </a:pPr>
            <a:endParaRPr lang="ru-RU" sz="1600" b="1" dirty="0">
              <a:solidFill>
                <a:schemeClr val="tx1"/>
              </a:solidFill>
              <a:cs typeface="Times New Roman"/>
            </a:endParaRPr>
          </a:p>
          <a:p>
            <a:pPr algn="ctr">
              <a:spcBef>
                <a:spcPts val="355"/>
              </a:spcBef>
            </a:pPr>
            <a:endParaRPr sz="16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="" xmlns:a16="http://schemas.microsoft.com/office/drawing/2014/main" id="{72824DA7-B0FB-51C7-4646-5721F670BCAB}"/>
              </a:ext>
            </a:extLst>
          </p:cNvPr>
          <p:cNvSpPr txBox="1"/>
          <p:nvPr/>
        </p:nvSpPr>
        <p:spPr>
          <a:xfrm>
            <a:off x="3711447" y="1180398"/>
            <a:ext cx="4302974" cy="35330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Общественные организации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26" name="object 14">
            <a:extLst>
              <a:ext uri="{FF2B5EF4-FFF2-40B4-BE49-F238E27FC236}">
                <a16:creationId xmlns="" xmlns:a16="http://schemas.microsoft.com/office/drawing/2014/main" id="{3E8E9606-1065-8EC9-54AD-0A26E1647A76}"/>
              </a:ext>
            </a:extLst>
          </p:cNvPr>
          <p:cNvSpPr txBox="1"/>
          <p:nvPr/>
        </p:nvSpPr>
        <p:spPr>
          <a:xfrm>
            <a:off x="8229601" y="1179533"/>
            <a:ext cx="3822604" cy="35330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Бизнес-сектор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B9BB82C-3CCF-25E5-80F4-F9F1E7E3048D}"/>
              </a:ext>
            </a:extLst>
          </p:cNvPr>
          <p:cNvSpPr txBox="1"/>
          <p:nvPr/>
        </p:nvSpPr>
        <p:spPr>
          <a:xfrm>
            <a:off x="8229601" y="1649792"/>
            <a:ext cx="3868838" cy="481670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ИП </a:t>
            </a:r>
            <a:r>
              <a:rPr lang="ru-RU" sz="14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Смирнов Н.Н.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Ансамбль 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русской песни «Горенка», Цветкова Анна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Фонд поддержки предпринимательства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Слон красоты «Маки»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-RU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МотоАнгелы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Детям» СПб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Творческая студия «Волшебная кисть»,  Куликова Валентинина Александровна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«</a:t>
            </a:r>
            <a:r>
              <a:rPr lang="ru-RU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Лузалес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Тихвин, Иванов Владимир Михайлович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Пиццерия «</a:t>
            </a:r>
            <a:r>
              <a:rPr lang="ru-RU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Додо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Пицца»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Фитнес Клуб «Шаг Вперед», </a:t>
            </a:r>
            <a:r>
              <a:rPr lang="ru-RU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Захаренкова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Юлия Александровна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Тихвинский садовый Центр «Елки – Палки», Панов Алексей Александрович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Кофейня </a:t>
            </a:r>
            <a:r>
              <a:rPr lang="en-US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Coffee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en-US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erry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400" b="1" dirty="0" err="1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Николайчук</a:t>
            </a:r>
            <a:r>
              <a:rPr lang="ru-RU" sz="14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Олеся Михайловна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300" b="1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pic>
        <p:nvPicPr>
          <p:cNvPr id="19" name="object 15">
            <a:extLst>
              <a:ext uri="{FF2B5EF4-FFF2-40B4-BE49-F238E27FC236}">
                <a16:creationId xmlns="" xmlns:a16="http://schemas.microsoft.com/office/drawing/2014/main" id="{5AB7F5BA-96C9-186C-88B6-D5515D3117D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0590" y="5420160"/>
            <a:ext cx="1990986" cy="1271713"/>
          </a:xfrm>
          <a:prstGeom prst="rect">
            <a:avLst/>
          </a:prstGeom>
        </p:spPr>
      </p:pic>
      <p:sp>
        <p:nvSpPr>
          <p:cNvPr id="20" name="object 39"/>
          <p:cNvSpPr/>
          <p:nvPr/>
        </p:nvSpPr>
        <p:spPr>
          <a:xfrm>
            <a:off x="5862934" y="6056017"/>
            <a:ext cx="915684" cy="703304"/>
          </a:xfrm>
          <a:custGeom>
            <a:avLst/>
            <a:gdLst/>
            <a:ahLst/>
            <a:cxnLst/>
            <a:rect l="l" t="t" r="r" b="b"/>
            <a:pathLst>
              <a:path w="692150" h="567689">
                <a:moveTo>
                  <a:pt x="188976" y="78486"/>
                </a:moveTo>
                <a:lnTo>
                  <a:pt x="186194" y="72301"/>
                </a:lnTo>
                <a:lnTo>
                  <a:pt x="181991" y="67818"/>
                </a:lnTo>
                <a:lnTo>
                  <a:pt x="176822" y="65633"/>
                </a:lnTo>
                <a:lnTo>
                  <a:pt x="171196" y="66294"/>
                </a:lnTo>
                <a:lnTo>
                  <a:pt x="163576" y="66294"/>
                </a:lnTo>
                <a:lnTo>
                  <a:pt x="158496" y="75438"/>
                </a:lnTo>
                <a:lnTo>
                  <a:pt x="158496" y="84582"/>
                </a:lnTo>
                <a:lnTo>
                  <a:pt x="161036" y="93726"/>
                </a:lnTo>
                <a:lnTo>
                  <a:pt x="168656" y="99822"/>
                </a:lnTo>
                <a:lnTo>
                  <a:pt x="176276" y="99822"/>
                </a:lnTo>
                <a:lnTo>
                  <a:pt x="183896" y="96774"/>
                </a:lnTo>
                <a:lnTo>
                  <a:pt x="188976" y="87630"/>
                </a:lnTo>
                <a:lnTo>
                  <a:pt x="188976" y="78486"/>
                </a:lnTo>
                <a:close/>
              </a:path>
              <a:path w="692150" h="567689">
                <a:moveTo>
                  <a:pt x="606628" y="293370"/>
                </a:moveTo>
                <a:lnTo>
                  <a:pt x="595630" y="264160"/>
                </a:lnTo>
                <a:lnTo>
                  <a:pt x="570852" y="215900"/>
                </a:lnTo>
                <a:lnTo>
                  <a:pt x="566953" y="208280"/>
                </a:lnTo>
                <a:lnTo>
                  <a:pt x="541375" y="170180"/>
                </a:lnTo>
                <a:lnTo>
                  <a:pt x="534898" y="162560"/>
                </a:lnTo>
                <a:lnTo>
                  <a:pt x="523024" y="148590"/>
                </a:lnTo>
                <a:lnTo>
                  <a:pt x="516001" y="140970"/>
                </a:lnTo>
                <a:lnTo>
                  <a:pt x="508050" y="144780"/>
                </a:lnTo>
                <a:lnTo>
                  <a:pt x="466217" y="158750"/>
                </a:lnTo>
                <a:lnTo>
                  <a:pt x="446786" y="162560"/>
                </a:lnTo>
                <a:lnTo>
                  <a:pt x="430288" y="152400"/>
                </a:lnTo>
                <a:lnTo>
                  <a:pt x="405638" y="135890"/>
                </a:lnTo>
                <a:lnTo>
                  <a:pt x="369443" y="120650"/>
                </a:lnTo>
                <a:lnTo>
                  <a:pt x="318389" y="120650"/>
                </a:lnTo>
                <a:lnTo>
                  <a:pt x="307682" y="123190"/>
                </a:lnTo>
                <a:lnTo>
                  <a:pt x="298462" y="127000"/>
                </a:lnTo>
                <a:lnTo>
                  <a:pt x="290220" y="130810"/>
                </a:lnTo>
                <a:lnTo>
                  <a:pt x="282448" y="135890"/>
                </a:lnTo>
                <a:lnTo>
                  <a:pt x="272681" y="127000"/>
                </a:lnTo>
                <a:lnTo>
                  <a:pt x="263829" y="120650"/>
                </a:lnTo>
                <a:lnTo>
                  <a:pt x="260286" y="118110"/>
                </a:lnTo>
                <a:lnTo>
                  <a:pt x="247396" y="109220"/>
                </a:lnTo>
                <a:lnTo>
                  <a:pt x="236220" y="99060"/>
                </a:lnTo>
                <a:lnTo>
                  <a:pt x="241300" y="96520"/>
                </a:lnTo>
                <a:lnTo>
                  <a:pt x="243840" y="96520"/>
                </a:lnTo>
                <a:lnTo>
                  <a:pt x="249047" y="92710"/>
                </a:lnTo>
                <a:lnTo>
                  <a:pt x="249047" y="90170"/>
                </a:lnTo>
                <a:lnTo>
                  <a:pt x="251587" y="83820"/>
                </a:lnTo>
                <a:lnTo>
                  <a:pt x="251587" y="81280"/>
                </a:lnTo>
                <a:lnTo>
                  <a:pt x="249047" y="74930"/>
                </a:lnTo>
                <a:lnTo>
                  <a:pt x="246507" y="72390"/>
                </a:lnTo>
                <a:lnTo>
                  <a:pt x="218186" y="40741"/>
                </a:lnTo>
                <a:lnTo>
                  <a:pt x="218186" y="81280"/>
                </a:lnTo>
                <a:lnTo>
                  <a:pt x="201726" y="92710"/>
                </a:lnTo>
                <a:lnTo>
                  <a:pt x="180682" y="107950"/>
                </a:lnTo>
                <a:lnTo>
                  <a:pt x="133464" y="149860"/>
                </a:lnTo>
                <a:lnTo>
                  <a:pt x="98513" y="189230"/>
                </a:lnTo>
                <a:lnTo>
                  <a:pt x="89827" y="204470"/>
                </a:lnTo>
                <a:lnTo>
                  <a:pt x="84709" y="213360"/>
                </a:lnTo>
                <a:lnTo>
                  <a:pt x="79387" y="222250"/>
                </a:lnTo>
                <a:lnTo>
                  <a:pt x="75069" y="228600"/>
                </a:lnTo>
                <a:lnTo>
                  <a:pt x="71716" y="234950"/>
                </a:lnTo>
                <a:lnTo>
                  <a:pt x="69342" y="240030"/>
                </a:lnTo>
                <a:lnTo>
                  <a:pt x="28194" y="193040"/>
                </a:lnTo>
                <a:lnTo>
                  <a:pt x="40157" y="175260"/>
                </a:lnTo>
                <a:lnTo>
                  <a:pt x="76606" y="128270"/>
                </a:lnTo>
                <a:lnTo>
                  <a:pt x="123329" y="74930"/>
                </a:lnTo>
                <a:lnTo>
                  <a:pt x="164045" y="41910"/>
                </a:lnTo>
                <a:lnTo>
                  <a:pt x="177165" y="33020"/>
                </a:lnTo>
                <a:lnTo>
                  <a:pt x="218186" y="81280"/>
                </a:lnTo>
                <a:lnTo>
                  <a:pt x="218186" y="40741"/>
                </a:lnTo>
                <a:lnTo>
                  <a:pt x="211289" y="33020"/>
                </a:lnTo>
                <a:lnTo>
                  <a:pt x="187452" y="6350"/>
                </a:lnTo>
                <a:lnTo>
                  <a:pt x="184912" y="2540"/>
                </a:lnTo>
                <a:lnTo>
                  <a:pt x="179705" y="0"/>
                </a:lnTo>
                <a:lnTo>
                  <a:pt x="174625" y="2540"/>
                </a:lnTo>
                <a:lnTo>
                  <a:pt x="166674" y="7620"/>
                </a:lnTo>
                <a:lnTo>
                  <a:pt x="116116" y="45720"/>
                </a:lnTo>
                <a:lnTo>
                  <a:pt x="82169" y="81280"/>
                </a:lnTo>
                <a:lnTo>
                  <a:pt x="51650" y="118110"/>
                </a:lnTo>
                <a:lnTo>
                  <a:pt x="26924" y="152400"/>
                </a:lnTo>
                <a:lnTo>
                  <a:pt x="9906" y="175260"/>
                </a:lnTo>
                <a:lnTo>
                  <a:pt x="2540" y="186690"/>
                </a:lnTo>
                <a:lnTo>
                  <a:pt x="0" y="193040"/>
                </a:lnTo>
                <a:lnTo>
                  <a:pt x="0" y="198120"/>
                </a:lnTo>
                <a:lnTo>
                  <a:pt x="64135" y="273050"/>
                </a:lnTo>
                <a:lnTo>
                  <a:pt x="69342" y="279400"/>
                </a:lnTo>
                <a:lnTo>
                  <a:pt x="74422" y="279400"/>
                </a:lnTo>
                <a:lnTo>
                  <a:pt x="76962" y="276860"/>
                </a:lnTo>
                <a:lnTo>
                  <a:pt x="82169" y="273050"/>
                </a:lnTo>
                <a:lnTo>
                  <a:pt x="82169" y="270510"/>
                </a:lnTo>
                <a:lnTo>
                  <a:pt x="84709" y="264160"/>
                </a:lnTo>
                <a:lnTo>
                  <a:pt x="92456" y="252730"/>
                </a:lnTo>
                <a:lnTo>
                  <a:pt x="110363" y="303530"/>
                </a:lnTo>
                <a:lnTo>
                  <a:pt x="99110" y="313690"/>
                </a:lnTo>
                <a:lnTo>
                  <a:pt x="89547" y="325120"/>
                </a:lnTo>
                <a:lnTo>
                  <a:pt x="83337" y="336550"/>
                </a:lnTo>
                <a:lnTo>
                  <a:pt x="82169" y="349250"/>
                </a:lnTo>
                <a:lnTo>
                  <a:pt x="85877" y="369570"/>
                </a:lnTo>
                <a:lnTo>
                  <a:pt x="92722" y="391160"/>
                </a:lnTo>
                <a:lnTo>
                  <a:pt x="101968" y="407670"/>
                </a:lnTo>
                <a:lnTo>
                  <a:pt x="112890" y="415290"/>
                </a:lnTo>
                <a:lnTo>
                  <a:pt x="121856" y="419100"/>
                </a:lnTo>
                <a:lnTo>
                  <a:pt x="126453" y="426720"/>
                </a:lnTo>
                <a:lnTo>
                  <a:pt x="128143" y="433070"/>
                </a:lnTo>
                <a:lnTo>
                  <a:pt x="128384" y="435610"/>
                </a:lnTo>
                <a:lnTo>
                  <a:pt x="131394" y="444500"/>
                </a:lnTo>
                <a:lnTo>
                  <a:pt x="138950" y="461010"/>
                </a:lnTo>
                <a:lnTo>
                  <a:pt x="148907" y="477520"/>
                </a:lnTo>
                <a:lnTo>
                  <a:pt x="159131" y="483870"/>
                </a:lnTo>
                <a:lnTo>
                  <a:pt x="174625" y="481330"/>
                </a:lnTo>
                <a:lnTo>
                  <a:pt x="174625" y="492760"/>
                </a:lnTo>
                <a:lnTo>
                  <a:pt x="174802" y="496570"/>
                </a:lnTo>
                <a:lnTo>
                  <a:pt x="174853" y="497840"/>
                </a:lnTo>
                <a:lnTo>
                  <a:pt x="176542" y="506730"/>
                </a:lnTo>
                <a:lnTo>
                  <a:pt x="181102" y="514350"/>
                </a:lnTo>
                <a:lnTo>
                  <a:pt x="189992" y="516890"/>
                </a:lnTo>
                <a:lnTo>
                  <a:pt x="197104" y="514350"/>
                </a:lnTo>
                <a:lnTo>
                  <a:pt x="206375" y="510540"/>
                </a:lnTo>
                <a:lnTo>
                  <a:pt x="217055" y="504190"/>
                </a:lnTo>
                <a:lnTo>
                  <a:pt x="228473" y="496570"/>
                </a:lnTo>
                <a:lnTo>
                  <a:pt x="279908" y="544830"/>
                </a:lnTo>
                <a:lnTo>
                  <a:pt x="282448" y="544830"/>
                </a:lnTo>
                <a:lnTo>
                  <a:pt x="284988" y="547370"/>
                </a:lnTo>
                <a:lnTo>
                  <a:pt x="284988" y="549910"/>
                </a:lnTo>
                <a:lnTo>
                  <a:pt x="292735" y="557530"/>
                </a:lnTo>
                <a:lnTo>
                  <a:pt x="300736" y="562610"/>
                </a:lnTo>
                <a:lnTo>
                  <a:pt x="309194" y="566420"/>
                </a:lnTo>
                <a:lnTo>
                  <a:pt x="318389" y="567690"/>
                </a:lnTo>
                <a:lnTo>
                  <a:pt x="324154" y="567690"/>
                </a:lnTo>
                <a:lnTo>
                  <a:pt x="330212" y="565150"/>
                </a:lnTo>
                <a:lnTo>
                  <a:pt x="336765" y="561340"/>
                </a:lnTo>
                <a:lnTo>
                  <a:pt x="344043" y="556260"/>
                </a:lnTo>
                <a:lnTo>
                  <a:pt x="349123" y="549910"/>
                </a:lnTo>
                <a:lnTo>
                  <a:pt x="351790" y="547370"/>
                </a:lnTo>
                <a:lnTo>
                  <a:pt x="354330" y="541020"/>
                </a:lnTo>
                <a:lnTo>
                  <a:pt x="360540" y="547370"/>
                </a:lnTo>
                <a:lnTo>
                  <a:pt x="367741" y="553720"/>
                </a:lnTo>
                <a:lnTo>
                  <a:pt x="375920" y="557530"/>
                </a:lnTo>
                <a:lnTo>
                  <a:pt x="385064" y="558800"/>
                </a:lnTo>
                <a:lnTo>
                  <a:pt x="391299" y="558800"/>
                </a:lnTo>
                <a:lnTo>
                  <a:pt x="420624" y="532130"/>
                </a:lnTo>
                <a:lnTo>
                  <a:pt x="422656" y="528320"/>
                </a:lnTo>
                <a:lnTo>
                  <a:pt x="425272" y="520700"/>
                </a:lnTo>
                <a:lnTo>
                  <a:pt x="426212" y="514350"/>
                </a:lnTo>
                <a:lnTo>
                  <a:pt x="428752" y="514350"/>
                </a:lnTo>
                <a:lnTo>
                  <a:pt x="431292" y="516890"/>
                </a:lnTo>
                <a:lnTo>
                  <a:pt x="433832" y="516890"/>
                </a:lnTo>
                <a:lnTo>
                  <a:pt x="440067" y="515620"/>
                </a:lnTo>
                <a:lnTo>
                  <a:pt x="443547" y="514350"/>
                </a:lnTo>
                <a:lnTo>
                  <a:pt x="447040" y="513080"/>
                </a:lnTo>
                <a:lnTo>
                  <a:pt x="476542" y="477520"/>
                </a:lnTo>
                <a:lnTo>
                  <a:pt x="478345" y="466090"/>
                </a:lnTo>
                <a:lnTo>
                  <a:pt x="478104" y="463550"/>
                </a:lnTo>
                <a:lnTo>
                  <a:pt x="477989" y="462280"/>
                </a:lnTo>
                <a:lnTo>
                  <a:pt x="477875" y="461010"/>
                </a:lnTo>
                <a:lnTo>
                  <a:pt x="477748" y="459740"/>
                </a:lnTo>
                <a:lnTo>
                  <a:pt x="477634" y="458470"/>
                </a:lnTo>
                <a:lnTo>
                  <a:pt x="477520" y="457200"/>
                </a:lnTo>
                <a:lnTo>
                  <a:pt x="484746" y="453390"/>
                </a:lnTo>
                <a:lnTo>
                  <a:pt x="491020" y="449580"/>
                </a:lnTo>
                <a:lnTo>
                  <a:pt x="496316" y="445770"/>
                </a:lnTo>
                <a:lnTo>
                  <a:pt x="500634" y="441960"/>
                </a:lnTo>
                <a:lnTo>
                  <a:pt x="506056" y="433070"/>
                </a:lnTo>
                <a:lnTo>
                  <a:pt x="512267" y="422910"/>
                </a:lnTo>
                <a:lnTo>
                  <a:pt x="514756" y="405130"/>
                </a:lnTo>
                <a:lnTo>
                  <a:pt x="511492" y="389890"/>
                </a:lnTo>
                <a:lnTo>
                  <a:pt x="505841" y="378460"/>
                </a:lnTo>
                <a:lnTo>
                  <a:pt x="490347" y="360680"/>
                </a:lnTo>
                <a:lnTo>
                  <a:pt x="485267" y="354330"/>
                </a:lnTo>
                <a:lnTo>
                  <a:pt x="477520" y="354330"/>
                </a:lnTo>
                <a:lnTo>
                  <a:pt x="474980" y="360680"/>
                </a:lnTo>
                <a:lnTo>
                  <a:pt x="469773" y="367030"/>
                </a:lnTo>
                <a:lnTo>
                  <a:pt x="469773" y="375920"/>
                </a:lnTo>
                <a:lnTo>
                  <a:pt x="490347" y="400050"/>
                </a:lnTo>
                <a:lnTo>
                  <a:pt x="490956" y="401320"/>
                </a:lnTo>
                <a:lnTo>
                  <a:pt x="491337" y="405130"/>
                </a:lnTo>
                <a:lnTo>
                  <a:pt x="489318" y="411480"/>
                </a:lnTo>
                <a:lnTo>
                  <a:pt x="482727" y="421640"/>
                </a:lnTo>
                <a:lnTo>
                  <a:pt x="474980" y="433070"/>
                </a:lnTo>
                <a:lnTo>
                  <a:pt x="469773" y="433070"/>
                </a:lnTo>
                <a:lnTo>
                  <a:pt x="469773" y="430530"/>
                </a:lnTo>
                <a:lnTo>
                  <a:pt x="464693" y="430530"/>
                </a:lnTo>
                <a:lnTo>
                  <a:pt x="456946" y="421640"/>
                </a:lnTo>
                <a:lnTo>
                  <a:pt x="451866" y="415290"/>
                </a:lnTo>
                <a:lnTo>
                  <a:pt x="449326" y="411480"/>
                </a:lnTo>
                <a:lnTo>
                  <a:pt x="446786" y="408940"/>
                </a:lnTo>
                <a:lnTo>
                  <a:pt x="444119" y="406400"/>
                </a:lnTo>
                <a:lnTo>
                  <a:pt x="361950" y="309880"/>
                </a:lnTo>
                <a:lnTo>
                  <a:pt x="354330" y="309880"/>
                </a:lnTo>
                <a:lnTo>
                  <a:pt x="351790" y="316230"/>
                </a:lnTo>
                <a:lnTo>
                  <a:pt x="346583" y="321310"/>
                </a:lnTo>
                <a:lnTo>
                  <a:pt x="346583" y="330200"/>
                </a:lnTo>
                <a:lnTo>
                  <a:pt x="426212" y="426720"/>
                </a:lnTo>
                <a:lnTo>
                  <a:pt x="433832" y="433070"/>
                </a:lnTo>
                <a:lnTo>
                  <a:pt x="433832" y="435610"/>
                </a:lnTo>
                <a:lnTo>
                  <a:pt x="436499" y="435610"/>
                </a:lnTo>
                <a:lnTo>
                  <a:pt x="436499" y="439420"/>
                </a:lnTo>
                <a:lnTo>
                  <a:pt x="454406" y="457200"/>
                </a:lnTo>
                <a:lnTo>
                  <a:pt x="455015" y="458470"/>
                </a:lnTo>
                <a:lnTo>
                  <a:pt x="455396" y="462280"/>
                </a:lnTo>
                <a:lnTo>
                  <a:pt x="453377" y="468630"/>
                </a:lnTo>
                <a:lnTo>
                  <a:pt x="446786" y="478790"/>
                </a:lnTo>
                <a:lnTo>
                  <a:pt x="438619" y="486410"/>
                </a:lnTo>
                <a:lnTo>
                  <a:pt x="431939" y="487680"/>
                </a:lnTo>
                <a:lnTo>
                  <a:pt x="424332" y="482600"/>
                </a:lnTo>
                <a:lnTo>
                  <a:pt x="413385" y="472440"/>
                </a:lnTo>
                <a:lnTo>
                  <a:pt x="410845" y="468630"/>
                </a:lnTo>
                <a:lnTo>
                  <a:pt x="408178" y="466090"/>
                </a:lnTo>
                <a:lnTo>
                  <a:pt x="405638" y="463550"/>
                </a:lnTo>
                <a:lnTo>
                  <a:pt x="326009" y="373380"/>
                </a:lnTo>
                <a:lnTo>
                  <a:pt x="320929" y="369570"/>
                </a:lnTo>
                <a:lnTo>
                  <a:pt x="315849" y="369570"/>
                </a:lnTo>
                <a:lnTo>
                  <a:pt x="310642" y="375920"/>
                </a:lnTo>
                <a:lnTo>
                  <a:pt x="305562" y="378460"/>
                </a:lnTo>
                <a:lnTo>
                  <a:pt x="305562" y="387350"/>
                </a:lnTo>
                <a:lnTo>
                  <a:pt x="310642" y="393700"/>
                </a:lnTo>
                <a:lnTo>
                  <a:pt x="385064" y="478790"/>
                </a:lnTo>
                <a:lnTo>
                  <a:pt x="385064" y="481330"/>
                </a:lnTo>
                <a:lnTo>
                  <a:pt x="387731" y="481330"/>
                </a:lnTo>
                <a:lnTo>
                  <a:pt x="387731" y="483870"/>
                </a:lnTo>
                <a:lnTo>
                  <a:pt x="403098" y="501650"/>
                </a:lnTo>
                <a:lnTo>
                  <a:pt x="404799" y="504190"/>
                </a:lnTo>
                <a:lnTo>
                  <a:pt x="405295" y="508000"/>
                </a:lnTo>
                <a:lnTo>
                  <a:pt x="403390" y="514350"/>
                </a:lnTo>
                <a:lnTo>
                  <a:pt x="397891" y="523240"/>
                </a:lnTo>
                <a:lnTo>
                  <a:pt x="389788" y="530860"/>
                </a:lnTo>
                <a:lnTo>
                  <a:pt x="383159" y="532130"/>
                </a:lnTo>
                <a:lnTo>
                  <a:pt x="375564" y="527050"/>
                </a:lnTo>
                <a:lnTo>
                  <a:pt x="364617" y="514350"/>
                </a:lnTo>
                <a:lnTo>
                  <a:pt x="361950" y="514350"/>
                </a:lnTo>
                <a:lnTo>
                  <a:pt x="361950" y="510540"/>
                </a:lnTo>
                <a:lnTo>
                  <a:pt x="359410" y="508000"/>
                </a:lnTo>
                <a:lnTo>
                  <a:pt x="354330" y="505460"/>
                </a:lnTo>
                <a:lnTo>
                  <a:pt x="295275" y="435610"/>
                </a:lnTo>
                <a:lnTo>
                  <a:pt x="287528" y="435610"/>
                </a:lnTo>
                <a:lnTo>
                  <a:pt x="282448" y="441960"/>
                </a:lnTo>
                <a:lnTo>
                  <a:pt x="277241" y="444500"/>
                </a:lnTo>
                <a:lnTo>
                  <a:pt x="277241" y="453390"/>
                </a:lnTo>
                <a:lnTo>
                  <a:pt x="282448" y="459740"/>
                </a:lnTo>
                <a:lnTo>
                  <a:pt x="326009" y="508000"/>
                </a:lnTo>
                <a:lnTo>
                  <a:pt x="336296" y="523240"/>
                </a:lnTo>
                <a:lnTo>
                  <a:pt x="338836" y="523240"/>
                </a:lnTo>
                <a:lnTo>
                  <a:pt x="338836" y="529590"/>
                </a:lnTo>
                <a:lnTo>
                  <a:pt x="336296" y="532130"/>
                </a:lnTo>
                <a:lnTo>
                  <a:pt x="331216" y="538480"/>
                </a:lnTo>
                <a:lnTo>
                  <a:pt x="322745" y="544830"/>
                </a:lnTo>
                <a:lnTo>
                  <a:pt x="315468" y="544830"/>
                </a:lnTo>
                <a:lnTo>
                  <a:pt x="307708" y="541020"/>
                </a:lnTo>
                <a:lnTo>
                  <a:pt x="297815" y="532130"/>
                </a:lnTo>
                <a:lnTo>
                  <a:pt x="292735" y="525780"/>
                </a:lnTo>
                <a:lnTo>
                  <a:pt x="290068" y="523240"/>
                </a:lnTo>
                <a:lnTo>
                  <a:pt x="260642" y="496570"/>
                </a:lnTo>
                <a:lnTo>
                  <a:pt x="243840" y="481330"/>
                </a:lnTo>
                <a:lnTo>
                  <a:pt x="247637" y="473710"/>
                </a:lnTo>
                <a:lnTo>
                  <a:pt x="250926" y="467360"/>
                </a:lnTo>
                <a:lnTo>
                  <a:pt x="253250" y="459740"/>
                </a:lnTo>
                <a:lnTo>
                  <a:pt x="241020" y="410210"/>
                </a:lnTo>
                <a:lnTo>
                  <a:pt x="225933" y="393700"/>
                </a:lnTo>
                <a:lnTo>
                  <a:pt x="225209" y="389890"/>
                </a:lnTo>
                <a:lnTo>
                  <a:pt x="222084" y="379730"/>
                </a:lnTo>
                <a:lnTo>
                  <a:pt x="215099" y="368300"/>
                </a:lnTo>
                <a:lnTo>
                  <a:pt x="202819" y="358140"/>
                </a:lnTo>
                <a:lnTo>
                  <a:pt x="197319" y="350520"/>
                </a:lnTo>
                <a:lnTo>
                  <a:pt x="193522" y="340360"/>
                </a:lnTo>
                <a:lnTo>
                  <a:pt x="187325" y="327660"/>
                </a:lnTo>
                <a:lnTo>
                  <a:pt x="174625" y="316230"/>
                </a:lnTo>
                <a:lnTo>
                  <a:pt x="168567" y="307340"/>
                </a:lnTo>
                <a:lnTo>
                  <a:pt x="161074" y="295910"/>
                </a:lnTo>
                <a:lnTo>
                  <a:pt x="153301" y="288290"/>
                </a:lnTo>
                <a:lnTo>
                  <a:pt x="150710" y="285750"/>
                </a:lnTo>
                <a:lnTo>
                  <a:pt x="136017" y="281940"/>
                </a:lnTo>
                <a:lnTo>
                  <a:pt x="130937" y="288290"/>
                </a:lnTo>
                <a:lnTo>
                  <a:pt x="117983" y="252730"/>
                </a:lnTo>
                <a:lnTo>
                  <a:pt x="113360" y="240030"/>
                </a:lnTo>
                <a:lnTo>
                  <a:pt x="107823" y="224790"/>
                </a:lnTo>
                <a:lnTo>
                  <a:pt x="114579" y="213360"/>
                </a:lnTo>
                <a:lnTo>
                  <a:pt x="123240" y="200660"/>
                </a:lnTo>
                <a:lnTo>
                  <a:pt x="133819" y="187960"/>
                </a:lnTo>
                <a:lnTo>
                  <a:pt x="146304" y="173990"/>
                </a:lnTo>
                <a:lnTo>
                  <a:pt x="146304" y="171450"/>
                </a:lnTo>
                <a:lnTo>
                  <a:pt x="148958" y="171450"/>
                </a:lnTo>
                <a:lnTo>
                  <a:pt x="148958" y="167640"/>
                </a:lnTo>
                <a:lnTo>
                  <a:pt x="151511" y="167640"/>
                </a:lnTo>
                <a:lnTo>
                  <a:pt x="173443" y="149860"/>
                </a:lnTo>
                <a:lnTo>
                  <a:pt x="192506" y="135890"/>
                </a:lnTo>
                <a:lnTo>
                  <a:pt x="207746" y="127000"/>
                </a:lnTo>
                <a:lnTo>
                  <a:pt x="218186" y="120650"/>
                </a:lnTo>
                <a:lnTo>
                  <a:pt x="226466" y="125730"/>
                </a:lnTo>
                <a:lnTo>
                  <a:pt x="238112" y="134620"/>
                </a:lnTo>
                <a:lnTo>
                  <a:pt x="250723" y="143510"/>
                </a:lnTo>
                <a:lnTo>
                  <a:pt x="261874" y="153670"/>
                </a:lnTo>
                <a:lnTo>
                  <a:pt x="253796" y="167640"/>
                </a:lnTo>
                <a:lnTo>
                  <a:pt x="249326" y="181610"/>
                </a:lnTo>
                <a:lnTo>
                  <a:pt x="249288" y="186690"/>
                </a:lnTo>
                <a:lnTo>
                  <a:pt x="249186" y="198120"/>
                </a:lnTo>
                <a:lnTo>
                  <a:pt x="254127" y="213360"/>
                </a:lnTo>
                <a:lnTo>
                  <a:pt x="261874" y="222250"/>
                </a:lnTo>
                <a:lnTo>
                  <a:pt x="274091" y="220980"/>
                </a:lnTo>
                <a:lnTo>
                  <a:pt x="301967" y="219710"/>
                </a:lnTo>
                <a:lnTo>
                  <a:pt x="332270" y="217170"/>
                </a:lnTo>
                <a:lnTo>
                  <a:pt x="351790" y="215900"/>
                </a:lnTo>
                <a:lnTo>
                  <a:pt x="372910" y="234950"/>
                </a:lnTo>
                <a:lnTo>
                  <a:pt x="409206" y="275590"/>
                </a:lnTo>
                <a:lnTo>
                  <a:pt x="448843" y="318770"/>
                </a:lnTo>
                <a:lnTo>
                  <a:pt x="480060" y="345440"/>
                </a:lnTo>
                <a:lnTo>
                  <a:pt x="495058" y="356870"/>
                </a:lnTo>
                <a:lnTo>
                  <a:pt x="503555" y="361950"/>
                </a:lnTo>
                <a:lnTo>
                  <a:pt x="514413" y="359410"/>
                </a:lnTo>
                <a:lnTo>
                  <a:pt x="536575" y="349250"/>
                </a:lnTo>
                <a:lnTo>
                  <a:pt x="583349" y="325120"/>
                </a:lnTo>
                <a:lnTo>
                  <a:pt x="604621" y="309880"/>
                </a:lnTo>
                <a:lnTo>
                  <a:pt x="606628" y="293370"/>
                </a:lnTo>
                <a:close/>
              </a:path>
              <a:path w="692150" h="567689">
                <a:moveTo>
                  <a:pt x="691896" y="254762"/>
                </a:moveTo>
                <a:lnTo>
                  <a:pt x="661720" y="187744"/>
                </a:lnTo>
                <a:lnTo>
                  <a:pt x="656082" y="177888"/>
                </a:lnTo>
                <a:lnTo>
                  <a:pt x="656082" y="233807"/>
                </a:lnTo>
                <a:lnTo>
                  <a:pt x="656082" y="251714"/>
                </a:lnTo>
                <a:lnTo>
                  <a:pt x="651002" y="260731"/>
                </a:lnTo>
                <a:lnTo>
                  <a:pt x="635762" y="260731"/>
                </a:lnTo>
                <a:lnTo>
                  <a:pt x="628015" y="251714"/>
                </a:lnTo>
                <a:lnTo>
                  <a:pt x="628015" y="233807"/>
                </a:lnTo>
                <a:lnTo>
                  <a:pt x="635762" y="227711"/>
                </a:lnTo>
                <a:lnTo>
                  <a:pt x="651002" y="227711"/>
                </a:lnTo>
                <a:lnTo>
                  <a:pt x="656082" y="233807"/>
                </a:lnTo>
                <a:lnTo>
                  <a:pt x="656082" y="177888"/>
                </a:lnTo>
                <a:lnTo>
                  <a:pt x="613079" y="106895"/>
                </a:lnTo>
                <a:lnTo>
                  <a:pt x="590067" y="74549"/>
                </a:lnTo>
                <a:lnTo>
                  <a:pt x="566801" y="44958"/>
                </a:lnTo>
                <a:lnTo>
                  <a:pt x="502920" y="101854"/>
                </a:lnTo>
                <a:lnTo>
                  <a:pt x="509422" y="107429"/>
                </a:lnTo>
                <a:lnTo>
                  <a:pt x="526237" y="123977"/>
                </a:lnTo>
                <a:lnTo>
                  <a:pt x="574421" y="188849"/>
                </a:lnTo>
                <a:lnTo>
                  <a:pt x="594906" y="230759"/>
                </a:lnTo>
                <a:lnTo>
                  <a:pt x="610146" y="270446"/>
                </a:lnTo>
                <a:lnTo>
                  <a:pt x="622935" y="311658"/>
                </a:lnTo>
                <a:lnTo>
                  <a:pt x="684657" y="260731"/>
                </a:lnTo>
                <a:lnTo>
                  <a:pt x="691896" y="254762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611" y="5998603"/>
            <a:ext cx="2528915" cy="79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32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14">
            <a:extLst>
              <a:ext uri="{FF2B5EF4-FFF2-40B4-BE49-F238E27FC236}">
                <a16:creationId xmlns="" xmlns:a16="http://schemas.microsoft.com/office/drawing/2014/main" id="{B067179B-6784-DFCD-2CDF-4D5165EEFD08}"/>
              </a:ext>
            </a:extLst>
          </p:cNvPr>
          <p:cNvGrpSpPr/>
          <p:nvPr/>
        </p:nvGrpSpPr>
        <p:grpSpPr>
          <a:xfrm>
            <a:off x="2303485" y="563122"/>
            <a:ext cx="1977934" cy="5169366"/>
            <a:chOff x="2468879" y="2974847"/>
            <a:chExt cx="983230" cy="3146044"/>
          </a:xfrm>
        </p:grpSpPr>
        <p:sp>
          <p:nvSpPr>
            <p:cNvPr id="7" name="object 15">
              <a:extLst>
                <a:ext uri="{FF2B5EF4-FFF2-40B4-BE49-F238E27FC236}">
                  <a16:creationId xmlns="" xmlns:a16="http://schemas.microsoft.com/office/drawing/2014/main" id="{C4FC3F58-0E35-6701-26CB-B65CF77CFCBC}"/>
                </a:ext>
              </a:extLst>
            </p:cNvPr>
            <p:cNvSpPr/>
            <p:nvPr/>
          </p:nvSpPr>
          <p:spPr>
            <a:xfrm>
              <a:off x="2493263" y="2974847"/>
              <a:ext cx="931544" cy="858519"/>
            </a:xfrm>
            <a:custGeom>
              <a:avLst/>
              <a:gdLst/>
              <a:ahLst/>
              <a:cxnLst/>
              <a:rect l="l" t="t" r="r" b="b"/>
              <a:pathLst>
                <a:path w="931545" h="858520">
                  <a:moveTo>
                    <a:pt x="0" y="858012"/>
                  </a:moveTo>
                  <a:lnTo>
                    <a:pt x="521969" y="0"/>
                  </a:lnTo>
                  <a:lnTo>
                    <a:pt x="931163" y="0"/>
                  </a:lnTo>
                </a:path>
              </a:pathLst>
            </a:custGeom>
            <a:ln w="12192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6">
              <a:extLst>
                <a:ext uri="{FF2B5EF4-FFF2-40B4-BE49-F238E27FC236}">
                  <a16:creationId xmlns="" xmlns:a16="http://schemas.microsoft.com/office/drawing/2014/main" id="{7067C6A1-E5D1-4BCB-9A9D-667071D11EF9}"/>
                </a:ext>
              </a:extLst>
            </p:cNvPr>
            <p:cNvSpPr/>
            <p:nvPr/>
          </p:nvSpPr>
          <p:spPr>
            <a:xfrm>
              <a:off x="2468879" y="3800855"/>
              <a:ext cx="40005" cy="64135"/>
            </a:xfrm>
            <a:custGeom>
              <a:avLst/>
              <a:gdLst/>
              <a:ahLst/>
              <a:cxnLst/>
              <a:rect l="l" t="t" r="r" b="b"/>
              <a:pathLst>
                <a:path w="40005" h="64135">
                  <a:moveTo>
                    <a:pt x="19812" y="0"/>
                  </a:moveTo>
                  <a:lnTo>
                    <a:pt x="12108" y="2518"/>
                  </a:lnTo>
                  <a:lnTo>
                    <a:pt x="5810" y="9382"/>
                  </a:lnTo>
                  <a:lnTo>
                    <a:pt x="1559" y="19556"/>
                  </a:lnTo>
                  <a:lnTo>
                    <a:pt x="0" y="32004"/>
                  </a:lnTo>
                  <a:lnTo>
                    <a:pt x="1559" y="44451"/>
                  </a:lnTo>
                  <a:lnTo>
                    <a:pt x="5810" y="54625"/>
                  </a:lnTo>
                  <a:lnTo>
                    <a:pt x="12108" y="61489"/>
                  </a:lnTo>
                  <a:lnTo>
                    <a:pt x="19812" y="64008"/>
                  </a:lnTo>
                  <a:lnTo>
                    <a:pt x="27515" y="61489"/>
                  </a:lnTo>
                  <a:lnTo>
                    <a:pt x="33813" y="54625"/>
                  </a:lnTo>
                  <a:lnTo>
                    <a:pt x="38064" y="44451"/>
                  </a:lnTo>
                  <a:lnTo>
                    <a:pt x="39624" y="32004"/>
                  </a:lnTo>
                  <a:lnTo>
                    <a:pt x="38064" y="19556"/>
                  </a:lnTo>
                  <a:lnTo>
                    <a:pt x="33813" y="9382"/>
                  </a:lnTo>
                  <a:lnTo>
                    <a:pt x="27515" y="251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538235"/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7">
              <a:extLst>
                <a:ext uri="{FF2B5EF4-FFF2-40B4-BE49-F238E27FC236}">
                  <a16:creationId xmlns="" xmlns:a16="http://schemas.microsoft.com/office/drawing/2014/main" id="{A72637F4-3115-A8A5-F825-FADD3E242810}"/>
                </a:ext>
              </a:extLst>
            </p:cNvPr>
            <p:cNvSpPr/>
            <p:nvPr/>
          </p:nvSpPr>
          <p:spPr>
            <a:xfrm>
              <a:off x="2468879" y="3800855"/>
              <a:ext cx="40005" cy="64135"/>
            </a:xfrm>
            <a:custGeom>
              <a:avLst/>
              <a:gdLst/>
              <a:ahLst/>
              <a:cxnLst/>
              <a:rect l="l" t="t" r="r" b="b"/>
              <a:pathLst>
                <a:path w="40005" h="64135">
                  <a:moveTo>
                    <a:pt x="0" y="32004"/>
                  </a:moveTo>
                  <a:lnTo>
                    <a:pt x="1559" y="19556"/>
                  </a:lnTo>
                  <a:lnTo>
                    <a:pt x="5810" y="9382"/>
                  </a:lnTo>
                  <a:lnTo>
                    <a:pt x="12108" y="2518"/>
                  </a:lnTo>
                  <a:lnTo>
                    <a:pt x="19812" y="0"/>
                  </a:lnTo>
                  <a:lnTo>
                    <a:pt x="27515" y="2518"/>
                  </a:lnTo>
                  <a:lnTo>
                    <a:pt x="33813" y="9382"/>
                  </a:lnTo>
                  <a:lnTo>
                    <a:pt x="38064" y="19556"/>
                  </a:lnTo>
                  <a:lnTo>
                    <a:pt x="39624" y="32004"/>
                  </a:lnTo>
                  <a:lnTo>
                    <a:pt x="38064" y="44451"/>
                  </a:lnTo>
                  <a:lnTo>
                    <a:pt x="33813" y="54625"/>
                  </a:lnTo>
                  <a:lnTo>
                    <a:pt x="27515" y="61489"/>
                  </a:lnTo>
                  <a:lnTo>
                    <a:pt x="19812" y="64008"/>
                  </a:lnTo>
                  <a:lnTo>
                    <a:pt x="12108" y="61489"/>
                  </a:lnTo>
                  <a:lnTo>
                    <a:pt x="5810" y="54625"/>
                  </a:lnTo>
                  <a:lnTo>
                    <a:pt x="1559" y="44451"/>
                  </a:lnTo>
                  <a:lnTo>
                    <a:pt x="0" y="32004"/>
                  </a:lnTo>
                  <a:close/>
                </a:path>
              </a:pathLst>
            </a:custGeom>
            <a:solidFill>
              <a:schemeClr val="accent2"/>
            </a:solidFill>
            <a:ln w="9143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8">
              <a:extLst>
                <a:ext uri="{FF2B5EF4-FFF2-40B4-BE49-F238E27FC236}">
                  <a16:creationId xmlns="" xmlns:a16="http://schemas.microsoft.com/office/drawing/2014/main" id="{47E1C5F5-F70B-8241-6801-02E31147ECFB}"/>
                </a:ext>
              </a:extLst>
            </p:cNvPr>
            <p:cNvSpPr/>
            <p:nvPr/>
          </p:nvSpPr>
          <p:spPr>
            <a:xfrm>
              <a:off x="2646135" y="3330913"/>
              <a:ext cx="782320" cy="327660"/>
            </a:xfrm>
            <a:custGeom>
              <a:avLst/>
              <a:gdLst/>
              <a:ahLst/>
              <a:cxnLst/>
              <a:rect l="l" t="t" r="r" b="b"/>
              <a:pathLst>
                <a:path w="782320" h="327660">
                  <a:moveTo>
                    <a:pt x="0" y="327660"/>
                  </a:moveTo>
                  <a:lnTo>
                    <a:pt x="236727" y="0"/>
                  </a:lnTo>
                  <a:lnTo>
                    <a:pt x="781812" y="0"/>
                  </a:lnTo>
                </a:path>
              </a:pathLst>
            </a:custGeom>
            <a:ln w="12192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21">
              <a:extLst>
                <a:ext uri="{FF2B5EF4-FFF2-40B4-BE49-F238E27FC236}">
                  <a16:creationId xmlns="" xmlns:a16="http://schemas.microsoft.com/office/drawing/2014/main" id="{89518767-82EE-4E12-1E5D-63B93500FDF4}"/>
                </a:ext>
              </a:extLst>
            </p:cNvPr>
            <p:cNvSpPr/>
            <p:nvPr/>
          </p:nvSpPr>
          <p:spPr>
            <a:xfrm>
              <a:off x="2798059" y="4485786"/>
              <a:ext cx="654050" cy="1905"/>
            </a:xfrm>
            <a:custGeom>
              <a:avLst/>
              <a:gdLst/>
              <a:ahLst/>
              <a:cxnLst/>
              <a:rect l="l" t="t" r="r" b="b"/>
              <a:pathLst>
                <a:path w="654050" h="1904">
                  <a:moveTo>
                    <a:pt x="653795" y="0"/>
                  </a:moveTo>
                  <a:lnTo>
                    <a:pt x="0" y="1524"/>
                  </a:lnTo>
                </a:path>
              </a:pathLst>
            </a:custGeom>
            <a:ln w="12192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22">
              <a:extLst>
                <a:ext uri="{FF2B5EF4-FFF2-40B4-BE49-F238E27FC236}">
                  <a16:creationId xmlns="" xmlns:a16="http://schemas.microsoft.com/office/drawing/2014/main" id="{8E69645C-659C-F1A0-E672-7FDA55483F22}"/>
                </a:ext>
              </a:extLst>
            </p:cNvPr>
            <p:cNvSpPr/>
            <p:nvPr/>
          </p:nvSpPr>
          <p:spPr>
            <a:xfrm>
              <a:off x="2738627" y="4454651"/>
              <a:ext cx="47625" cy="62865"/>
            </a:xfrm>
            <a:custGeom>
              <a:avLst/>
              <a:gdLst/>
              <a:ahLst/>
              <a:cxnLst/>
              <a:rect l="l" t="t" r="r" b="b"/>
              <a:pathLst>
                <a:path w="47625" h="62864">
                  <a:moveTo>
                    <a:pt x="23622" y="0"/>
                  </a:moveTo>
                  <a:lnTo>
                    <a:pt x="14412" y="2452"/>
                  </a:lnTo>
                  <a:lnTo>
                    <a:pt x="6905" y="9143"/>
                  </a:lnTo>
                  <a:lnTo>
                    <a:pt x="1851" y="19073"/>
                  </a:lnTo>
                  <a:lnTo>
                    <a:pt x="0" y="31242"/>
                  </a:lnTo>
                  <a:lnTo>
                    <a:pt x="1851" y="43410"/>
                  </a:lnTo>
                  <a:lnTo>
                    <a:pt x="6905" y="53340"/>
                  </a:lnTo>
                  <a:lnTo>
                    <a:pt x="14412" y="60031"/>
                  </a:lnTo>
                  <a:lnTo>
                    <a:pt x="23622" y="62484"/>
                  </a:lnTo>
                  <a:lnTo>
                    <a:pt x="32831" y="60031"/>
                  </a:lnTo>
                  <a:lnTo>
                    <a:pt x="40338" y="53340"/>
                  </a:lnTo>
                  <a:lnTo>
                    <a:pt x="45392" y="43410"/>
                  </a:lnTo>
                  <a:lnTo>
                    <a:pt x="47244" y="31242"/>
                  </a:lnTo>
                  <a:lnTo>
                    <a:pt x="45392" y="19073"/>
                  </a:lnTo>
                  <a:lnTo>
                    <a:pt x="40338" y="9144"/>
                  </a:lnTo>
                  <a:lnTo>
                    <a:pt x="32831" y="2452"/>
                  </a:lnTo>
                  <a:lnTo>
                    <a:pt x="236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3">
              <a:extLst>
                <a:ext uri="{FF2B5EF4-FFF2-40B4-BE49-F238E27FC236}">
                  <a16:creationId xmlns="" xmlns:a16="http://schemas.microsoft.com/office/drawing/2014/main" id="{B5379210-5F49-8234-BC98-1DFFE9F99D8F}"/>
                </a:ext>
              </a:extLst>
            </p:cNvPr>
            <p:cNvSpPr/>
            <p:nvPr/>
          </p:nvSpPr>
          <p:spPr>
            <a:xfrm>
              <a:off x="2738627" y="4454651"/>
              <a:ext cx="47625" cy="62865"/>
            </a:xfrm>
            <a:custGeom>
              <a:avLst/>
              <a:gdLst/>
              <a:ahLst/>
              <a:cxnLst/>
              <a:rect l="l" t="t" r="r" b="b"/>
              <a:pathLst>
                <a:path w="47625" h="62864">
                  <a:moveTo>
                    <a:pt x="0" y="31242"/>
                  </a:moveTo>
                  <a:lnTo>
                    <a:pt x="1851" y="19073"/>
                  </a:lnTo>
                  <a:lnTo>
                    <a:pt x="6905" y="9143"/>
                  </a:lnTo>
                  <a:lnTo>
                    <a:pt x="14412" y="2452"/>
                  </a:lnTo>
                  <a:lnTo>
                    <a:pt x="23622" y="0"/>
                  </a:lnTo>
                  <a:lnTo>
                    <a:pt x="32831" y="2452"/>
                  </a:lnTo>
                  <a:lnTo>
                    <a:pt x="40338" y="9144"/>
                  </a:lnTo>
                  <a:lnTo>
                    <a:pt x="45392" y="19073"/>
                  </a:lnTo>
                  <a:lnTo>
                    <a:pt x="47244" y="31242"/>
                  </a:lnTo>
                  <a:lnTo>
                    <a:pt x="45392" y="43410"/>
                  </a:lnTo>
                  <a:lnTo>
                    <a:pt x="40338" y="53340"/>
                  </a:lnTo>
                  <a:lnTo>
                    <a:pt x="32831" y="60031"/>
                  </a:lnTo>
                  <a:lnTo>
                    <a:pt x="23622" y="62484"/>
                  </a:lnTo>
                  <a:lnTo>
                    <a:pt x="14412" y="60031"/>
                  </a:lnTo>
                  <a:lnTo>
                    <a:pt x="6905" y="53340"/>
                  </a:lnTo>
                  <a:lnTo>
                    <a:pt x="1851" y="43410"/>
                  </a:lnTo>
                  <a:lnTo>
                    <a:pt x="0" y="31242"/>
                  </a:lnTo>
                  <a:close/>
                </a:path>
              </a:pathLst>
            </a:custGeom>
            <a:ln w="9144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4">
              <a:extLst>
                <a:ext uri="{FF2B5EF4-FFF2-40B4-BE49-F238E27FC236}">
                  <a16:creationId xmlns="" xmlns:a16="http://schemas.microsoft.com/office/drawing/2014/main" id="{2DA25214-F374-DCBA-2111-CFF78B508286}"/>
                </a:ext>
              </a:extLst>
            </p:cNvPr>
            <p:cNvSpPr/>
            <p:nvPr/>
          </p:nvSpPr>
          <p:spPr>
            <a:xfrm>
              <a:off x="2662426" y="4965318"/>
              <a:ext cx="762000" cy="326390"/>
            </a:xfrm>
            <a:custGeom>
              <a:avLst/>
              <a:gdLst/>
              <a:ahLst/>
              <a:cxnLst/>
              <a:rect l="l" t="t" r="r" b="b"/>
              <a:pathLst>
                <a:path w="762000" h="326389">
                  <a:moveTo>
                    <a:pt x="0" y="0"/>
                  </a:moveTo>
                  <a:lnTo>
                    <a:pt x="230759" y="326136"/>
                  </a:lnTo>
                  <a:lnTo>
                    <a:pt x="762000" y="326136"/>
                  </a:lnTo>
                </a:path>
              </a:pathLst>
            </a:custGeom>
            <a:ln w="12192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25">
              <a:extLst>
                <a:ext uri="{FF2B5EF4-FFF2-40B4-BE49-F238E27FC236}">
                  <a16:creationId xmlns="" xmlns:a16="http://schemas.microsoft.com/office/drawing/2014/main" id="{73F0D72E-DC03-06C5-FB8E-FCBF101CE876}"/>
                </a:ext>
              </a:extLst>
            </p:cNvPr>
            <p:cNvSpPr/>
            <p:nvPr/>
          </p:nvSpPr>
          <p:spPr>
            <a:xfrm>
              <a:off x="2631947" y="4901183"/>
              <a:ext cx="47625" cy="64135"/>
            </a:xfrm>
            <a:custGeom>
              <a:avLst/>
              <a:gdLst/>
              <a:ahLst/>
              <a:cxnLst/>
              <a:rect l="l" t="t" r="r" b="b"/>
              <a:pathLst>
                <a:path w="47625" h="64135">
                  <a:moveTo>
                    <a:pt x="23621" y="0"/>
                  </a:moveTo>
                  <a:lnTo>
                    <a:pt x="14412" y="2518"/>
                  </a:lnTo>
                  <a:lnTo>
                    <a:pt x="6905" y="9382"/>
                  </a:lnTo>
                  <a:lnTo>
                    <a:pt x="1851" y="19556"/>
                  </a:lnTo>
                  <a:lnTo>
                    <a:pt x="0" y="32004"/>
                  </a:lnTo>
                  <a:lnTo>
                    <a:pt x="1851" y="44451"/>
                  </a:lnTo>
                  <a:lnTo>
                    <a:pt x="6905" y="54625"/>
                  </a:lnTo>
                  <a:lnTo>
                    <a:pt x="14412" y="61489"/>
                  </a:lnTo>
                  <a:lnTo>
                    <a:pt x="23621" y="64008"/>
                  </a:lnTo>
                  <a:lnTo>
                    <a:pt x="32831" y="61489"/>
                  </a:lnTo>
                  <a:lnTo>
                    <a:pt x="40338" y="54625"/>
                  </a:lnTo>
                  <a:lnTo>
                    <a:pt x="45392" y="44451"/>
                  </a:lnTo>
                  <a:lnTo>
                    <a:pt x="47243" y="32004"/>
                  </a:lnTo>
                  <a:lnTo>
                    <a:pt x="45392" y="19556"/>
                  </a:lnTo>
                  <a:lnTo>
                    <a:pt x="40338" y="9382"/>
                  </a:lnTo>
                  <a:lnTo>
                    <a:pt x="32831" y="2518"/>
                  </a:lnTo>
                  <a:lnTo>
                    <a:pt x="23621" y="0"/>
                  </a:lnTo>
                  <a:close/>
                </a:path>
              </a:pathLst>
            </a:custGeom>
            <a:solidFill>
              <a:srgbClr val="538235"/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6">
              <a:extLst>
                <a:ext uri="{FF2B5EF4-FFF2-40B4-BE49-F238E27FC236}">
                  <a16:creationId xmlns="" xmlns:a16="http://schemas.microsoft.com/office/drawing/2014/main" id="{9818FDCF-D2D6-F157-FCEE-6337DC82DFCE}"/>
                </a:ext>
              </a:extLst>
            </p:cNvPr>
            <p:cNvSpPr/>
            <p:nvPr/>
          </p:nvSpPr>
          <p:spPr>
            <a:xfrm>
              <a:off x="2631947" y="4901183"/>
              <a:ext cx="47625" cy="64135"/>
            </a:xfrm>
            <a:custGeom>
              <a:avLst/>
              <a:gdLst/>
              <a:ahLst/>
              <a:cxnLst/>
              <a:rect l="l" t="t" r="r" b="b"/>
              <a:pathLst>
                <a:path w="47625" h="64135">
                  <a:moveTo>
                    <a:pt x="0" y="32004"/>
                  </a:moveTo>
                  <a:lnTo>
                    <a:pt x="1851" y="19556"/>
                  </a:lnTo>
                  <a:lnTo>
                    <a:pt x="6905" y="9382"/>
                  </a:lnTo>
                  <a:lnTo>
                    <a:pt x="14412" y="2518"/>
                  </a:lnTo>
                  <a:lnTo>
                    <a:pt x="23621" y="0"/>
                  </a:lnTo>
                  <a:lnTo>
                    <a:pt x="32831" y="2518"/>
                  </a:lnTo>
                  <a:lnTo>
                    <a:pt x="40338" y="9382"/>
                  </a:lnTo>
                  <a:lnTo>
                    <a:pt x="45392" y="19556"/>
                  </a:lnTo>
                  <a:lnTo>
                    <a:pt x="47243" y="32004"/>
                  </a:lnTo>
                  <a:lnTo>
                    <a:pt x="45392" y="44451"/>
                  </a:lnTo>
                  <a:lnTo>
                    <a:pt x="40338" y="54625"/>
                  </a:lnTo>
                  <a:lnTo>
                    <a:pt x="32831" y="61489"/>
                  </a:lnTo>
                  <a:lnTo>
                    <a:pt x="23621" y="64008"/>
                  </a:lnTo>
                  <a:lnTo>
                    <a:pt x="14412" y="61489"/>
                  </a:lnTo>
                  <a:lnTo>
                    <a:pt x="6905" y="54625"/>
                  </a:lnTo>
                  <a:lnTo>
                    <a:pt x="1851" y="44451"/>
                  </a:lnTo>
                  <a:lnTo>
                    <a:pt x="0" y="32004"/>
                  </a:lnTo>
                  <a:close/>
                </a:path>
              </a:pathLst>
            </a:custGeom>
            <a:solidFill>
              <a:schemeClr val="accent2"/>
            </a:solidFill>
            <a:ln w="9144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7">
              <a:extLst>
                <a:ext uri="{FF2B5EF4-FFF2-40B4-BE49-F238E27FC236}">
                  <a16:creationId xmlns="" xmlns:a16="http://schemas.microsoft.com/office/drawing/2014/main" id="{CDC27236-E3EA-94B1-565A-238DAD8833C4}"/>
                </a:ext>
              </a:extLst>
            </p:cNvPr>
            <p:cNvSpPr/>
            <p:nvPr/>
          </p:nvSpPr>
          <p:spPr>
            <a:xfrm>
              <a:off x="2502407" y="5262372"/>
              <a:ext cx="922019" cy="858519"/>
            </a:xfrm>
            <a:custGeom>
              <a:avLst/>
              <a:gdLst/>
              <a:ahLst/>
              <a:cxnLst/>
              <a:rect l="l" t="t" r="r" b="b"/>
              <a:pathLst>
                <a:path w="922020" h="858520">
                  <a:moveTo>
                    <a:pt x="0" y="0"/>
                  </a:moveTo>
                  <a:lnTo>
                    <a:pt x="516763" y="858011"/>
                  </a:lnTo>
                  <a:lnTo>
                    <a:pt x="922019" y="858011"/>
                  </a:lnTo>
                </a:path>
              </a:pathLst>
            </a:custGeom>
            <a:ln w="12192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8">
              <a:extLst>
                <a:ext uri="{FF2B5EF4-FFF2-40B4-BE49-F238E27FC236}">
                  <a16:creationId xmlns="" xmlns:a16="http://schemas.microsoft.com/office/drawing/2014/main" id="{9D16ABF1-8049-4D62-5260-FAC2DA667577}"/>
                </a:ext>
              </a:extLst>
            </p:cNvPr>
            <p:cNvSpPr/>
            <p:nvPr/>
          </p:nvSpPr>
          <p:spPr>
            <a:xfrm>
              <a:off x="2478023" y="5228844"/>
              <a:ext cx="40005" cy="62865"/>
            </a:xfrm>
            <a:custGeom>
              <a:avLst/>
              <a:gdLst/>
              <a:ahLst/>
              <a:cxnLst/>
              <a:rect l="l" t="t" r="r" b="b"/>
              <a:pathLst>
                <a:path w="40005" h="62864">
                  <a:moveTo>
                    <a:pt x="19812" y="0"/>
                  </a:moveTo>
                  <a:lnTo>
                    <a:pt x="12108" y="2452"/>
                  </a:lnTo>
                  <a:lnTo>
                    <a:pt x="5810" y="9143"/>
                  </a:lnTo>
                  <a:lnTo>
                    <a:pt x="1559" y="19073"/>
                  </a:lnTo>
                  <a:lnTo>
                    <a:pt x="0" y="31241"/>
                  </a:lnTo>
                  <a:lnTo>
                    <a:pt x="1559" y="43410"/>
                  </a:lnTo>
                  <a:lnTo>
                    <a:pt x="5810" y="53339"/>
                  </a:lnTo>
                  <a:lnTo>
                    <a:pt x="12108" y="60031"/>
                  </a:lnTo>
                  <a:lnTo>
                    <a:pt x="19812" y="62483"/>
                  </a:lnTo>
                  <a:lnTo>
                    <a:pt x="27515" y="60031"/>
                  </a:lnTo>
                  <a:lnTo>
                    <a:pt x="33813" y="53339"/>
                  </a:lnTo>
                  <a:lnTo>
                    <a:pt x="38064" y="43410"/>
                  </a:lnTo>
                  <a:lnTo>
                    <a:pt x="39624" y="31241"/>
                  </a:lnTo>
                  <a:lnTo>
                    <a:pt x="38064" y="19073"/>
                  </a:lnTo>
                  <a:lnTo>
                    <a:pt x="33813" y="9143"/>
                  </a:lnTo>
                  <a:lnTo>
                    <a:pt x="27515" y="245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538235"/>
            </a:solidFill>
            <a:ln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9">
              <a:extLst>
                <a:ext uri="{FF2B5EF4-FFF2-40B4-BE49-F238E27FC236}">
                  <a16:creationId xmlns="" xmlns:a16="http://schemas.microsoft.com/office/drawing/2014/main" id="{E6A110CD-31F8-6FC8-61A8-34F62D04CE12}"/>
                </a:ext>
              </a:extLst>
            </p:cNvPr>
            <p:cNvSpPr/>
            <p:nvPr/>
          </p:nvSpPr>
          <p:spPr>
            <a:xfrm>
              <a:off x="2478023" y="5228844"/>
              <a:ext cx="40005" cy="62865"/>
            </a:xfrm>
            <a:custGeom>
              <a:avLst/>
              <a:gdLst/>
              <a:ahLst/>
              <a:cxnLst/>
              <a:rect l="l" t="t" r="r" b="b"/>
              <a:pathLst>
                <a:path w="40005" h="62864">
                  <a:moveTo>
                    <a:pt x="0" y="31241"/>
                  </a:moveTo>
                  <a:lnTo>
                    <a:pt x="1559" y="19073"/>
                  </a:lnTo>
                  <a:lnTo>
                    <a:pt x="5810" y="9143"/>
                  </a:lnTo>
                  <a:lnTo>
                    <a:pt x="12108" y="2452"/>
                  </a:lnTo>
                  <a:lnTo>
                    <a:pt x="19812" y="0"/>
                  </a:lnTo>
                  <a:lnTo>
                    <a:pt x="27515" y="2452"/>
                  </a:lnTo>
                  <a:lnTo>
                    <a:pt x="33813" y="9143"/>
                  </a:lnTo>
                  <a:lnTo>
                    <a:pt x="38064" y="19073"/>
                  </a:lnTo>
                  <a:lnTo>
                    <a:pt x="39624" y="31241"/>
                  </a:lnTo>
                  <a:lnTo>
                    <a:pt x="38064" y="43410"/>
                  </a:lnTo>
                  <a:lnTo>
                    <a:pt x="33813" y="53339"/>
                  </a:lnTo>
                  <a:lnTo>
                    <a:pt x="27515" y="60031"/>
                  </a:lnTo>
                  <a:lnTo>
                    <a:pt x="19812" y="62483"/>
                  </a:lnTo>
                  <a:lnTo>
                    <a:pt x="12108" y="60031"/>
                  </a:lnTo>
                  <a:lnTo>
                    <a:pt x="5810" y="53339"/>
                  </a:lnTo>
                  <a:lnTo>
                    <a:pt x="1559" y="43410"/>
                  </a:lnTo>
                  <a:lnTo>
                    <a:pt x="0" y="31241"/>
                  </a:lnTo>
                  <a:close/>
                </a:path>
              </a:pathLst>
            </a:custGeom>
            <a:solidFill>
              <a:schemeClr val="accent2"/>
            </a:solidFill>
            <a:ln w="9144">
              <a:solidFill>
                <a:schemeClr val="tx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6">
            <a:extLst>
              <a:ext uri="{FF2B5EF4-FFF2-40B4-BE49-F238E27FC236}">
                <a16:creationId xmlns="" xmlns:a16="http://schemas.microsoft.com/office/drawing/2014/main" id="{A71D4F39-ECEA-B0E6-8765-6CE96A4A393F}"/>
              </a:ext>
            </a:extLst>
          </p:cNvPr>
          <p:cNvSpPr/>
          <p:nvPr/>
        </p:nvSpPr>
        <p:spPr>
          <a:xfrm>
            <a:off x="221588" y="2152245"/>
            <a:ext cx="2438478" cy="2114907"/>
          </a:xfrm>
          <a:custGeom>
            <a:avLst/>
            <a:gdLst/>
            <a:ahLst/>
            <a:cxnLst/>
            <a:rect l="l" t="t" r="r" b="b"/>
            <a:pathLst>
              <a:path w="2110740" h="1755775">
                <a:moveTo>
                  <a:pt x="1055370" y="0"/>
                </a:moveTo>
                <a:lnTo>
                  <a:pt x="1002696" y="1074"/>
                </a:lnTo>
                <a:lnTo>
                  <a:pt x="950691" y="4264"/>
                </a:lnTo>
                <a:lnTo>
                  <a:pt x="899414" y="9518"/>
                </a:lnTo>
                <a:lnTo>
                  <a:pt x="848927" y="16788"/>
                </a:lnTo>
                <a:lnTo>
                  <a:pt x="799291" y="26022"/>
                </a:lnTo>
                <a:lnTo>
                  <a:pt x="750564" y="37170"/>
                </a:lnTo>
                <a:lnTo>
                  <a:pt x="702808" y="50181"/>
                </a:lnTo>
                <a:lnTo>
                  <a:pt x="656084" y="65007"/>
                </a:lnTo>
                <a:lnTo>
                  <a:pt x="610451" y="81595"/>
                </a:lnTo>
                <a:lnTo>
                  <a:pt x="565971" y="99896"/>
                </a:lnTo>
                <a:lnTo>
                  <a:pt x="522703" y="119859"/>
                </a:lnTo>
                <a:lnTo>
                  <a:pt x="480709" y="141435"/>
                </a:lnTo>
                <a:lnTo>
                  <a:pt x="440048" y="164572"/>
                </a:lnTo>
                <a:lnTo>
                  <a:pt x="400781" y="189222"/>
                </a:lnTo>
                <a:lnTo>
                  <a:pt x="362969" y="215332"/>
                </a:lnTo>
                <a:lnTo>
                  <a:pt x="326671" y="242853"/>
                </a:lnTo>
                <a:lnTo>
                  <a:pt x="291949" y="271735"/>
                </a:lnTo>
                <a:lnTo>
                  <a:pt x="258863" y="301927"/>
                </a:lnTo>
                <a:lnTo>
                  <a:pt x="227474" y="333379"/>
                </a:lnTo>
                <a:lnTo>
                  <a:pt x="197841" y="366040"/>
                </a:lnTo>
                <a:lnTo>
                  <a:pt x="170026" y="399861"/>
                </a:lnTo>
                <a:lnTo>
                  <a:pt x="144088" y="434791"/>
                </a:lnTo>
                <a:lnTo>
                  <a:pt x="120089" y="470780"/>
                </a:lnTo>
                <a:lnTo>
                  <a:pt x="98088" y="507777"/>
                </a:lnTo>
                <a:lnTo>
                  <a:pt x="78146" y="545732"/>
                </a:lnTo>
                <a:lnTo>
                  <a:pt x="60325" y="584594"/>
                </a:lnTo>
                <a:lnTo>
                  <a:pt x="44683" y="624315"/>
                </a:lnTo>
                <a:lnTo>
                  <a:pt x="31281" y="664842"/>
                </a:lnTo>
                <a:lnTo>
                  <a:pt x="20181" y="706126"/>
                </a:lnTo>
                <a:lnTo>
                  <a:pt x="11442" y="748116"/>
                </a:lnTo>
                <a:lnTo>
                  <a:pt x="5126" y="790763"/>
                </a:lnTo>
                <a:lnTo>
                  <a:pt x="1291" y="834015"/>
                </a:lnTo>
                <a:lnTo>
                  <a:pt x="0" y="877824"/>
                </a:lnTo>
                <a:lnTo>
                  <a:pt x="1291" y="921632"/>
                </a:lnTo>
                <a:lnTo>
                  <a:pt x="5126" y="964884"/>
                </a:lnTo>
                <a:lnTo>
                  <a:pt x="11442" y="1007531"/>
                </a:lnTo>
                <a:lnTo>
                  <a:pt x="20181" y="1049521"/>
                </a:lnTo>
                <a:lnTo>
                  <a:pt x="31281" y="1090805"/>
                </a:lnTo>
                <a:lnTo>
                  <a:pt x="44683" y="1131332"/>
                </a:lnTo>
                <a:lnTo>
                  <a:pt x="60325" y="1171053"/>
                </a:lnTo>
                <a:lnTo>
                  <a:pt x="78146" y="1209915"/>
                </a:lnTo>
                <a:lnTo>
                  <a:pt x="98088" y="1247870"/>
                </a:lnTo>
                <a:lnTo>
                  <a:pt x="120089" y="1284867"/>
                </a:lnTo>
                <a:lnTo>
                  <a:pt x="144088" y="1320856"/>
                </a:lnTo>
                <a:lnTo>
                  <a:pt x="170026" y="1355786"/>
                </a:lnTo>
                <a:lnTo>
                  <a:pt x="197841" y="1389607"/>
                </a:lnTo>
                <a:lnTo>
                  <a:pt x="227474" y="1422268"/>
                </a:lnTo>
                <a:lnTo>
                  <a:pt x="258863" y="1453720"/>
                </a:lnTo>
                <a:lnTo>
                  <a:pt x="291949" y="1483912"/>
                </a:lnTo>
                <a:lnTo>
                  <a:pt x="326671" y="1512794"/>
                </a:lnTo>
                <a:lnTo>
                  <a:pt x="362969" y="1540315"/>
                </a:lnTo>
                <a:lnTo>
                  <a:pt x="400781" y="1566425"/>
                </a:lnTo>
                <a:lnTo>
                  <a:pt x="440048" y="1591075"/>
                </a:lnTo>
                <a:lnTo>
                  <a:pt x="480709" y="1614212"/>
                </a:lnTo>
                <a:lnTo>
                  <a:pt x="522703" y="1635788"/>
                </a:lnTo>
                <a:lnTo>
                  <a:pt x="565971" y="1655751"/>
                </a:lnTo>
                <a:lnTo>
                  <a:pt x="610451" y="1674052"/>
                </a:lnTo>
                <a:lnTo>
                  <a:pt x="656084" y="1690640"/>
                </a:lnTo>
                <a:lnTo>
                  <a:pt x="702808" y="1705466"/>
                </a:lnTo>
                <a:lnTo>
                  <a:pt x="750564" y="1718477"/>
                </a:lnTo>
                <a:lnTo>
                  <a:pt x="799291" y="1729625"/>
                </a:lnTo>
                <a:lnTo>
                  <a:pt x="848927" y="1738859"/>
                </a:lnTo>
                <a:lnTo>
                  <a:pt x="899414" y="1746129"/>
                </a:lnTo>
                <a:lnTo>
                  <a:pt x="950691" y="1751383"/>
                </a:lnTo>
                <a:lnTo>
                  <a:pt x="1002696" y="1754573"/>
                </a:lnTo>
                <a:lnTo>
                  <a:pt x="1055370" y="1755648"/>
                </a:lnTo>
                <a:lnTo>
                  <a:pt x="1108038" y="1754573"/>
                </a:lnTo>
                <a:lnTo>
                  <a:pt x="1160038" y="1751383"/>
                </a:lnTo>
                <a:lnTo>
                  <a:pt x="1211310" y="1746129"/>
                </a:lnTo>
                <a:lnTo>
                  <a:pt x="1261794" y="1738859"/>
                </a:lnTo>
                <a:lnTo>
                  <a:pt x="1311428" y="1729625"/>
                </a:lnTo>
                <a:lnTo>
                  <a:pt x="1360152" y="1718477"/>
                </a:lnTo>
                <a:lnTo>
                  <a:pt x="1407906" y="1705466"/>
                </a:lnTo>
                <a:lnTo>
                  <a:pt x="1454628" y="1690640"/>
                </a:lnTo>
                <a:lnTo>
                  <a:pt x="1500260" y="1674052"/>
                </a:lnTo>
                <a:lnTo>
                  <a:pt x="1544740" y="1655751"/>
                </a:lnTo>
                <a:lnTo>
                  <a:pt x="1588008" y="1635788"/>
                </a:lnTo>
                <a:lnTo>
                  <a:pt x="1630002" y="1614212"/>
                </a:lnTo>
                <a:lnTo>
                  <a:pt x="1670664" y="1591075"/>
                </a:lnTo>
                <a:lnTo>
                  <a:pt x="1709931" y="1566425"/>
                </a:lnTo>
                <a:lnTo>
                  <a:pt x="1747745" y="1540315"/>
                </a:lnTo>
                <a:lnTo>
                  <a:pt x="1784043" y="1512794"/>
                </a:lnTo>
                <a:lnTo>
                  <a:pt x="1818767" y="1483912"/>
                </a:lnTo>
                <a:lnTo>
                  <a:pt x="1851854" y="1453720"/>
                </a:lnTo>
                <a:lnTo>
                  <a:pt x="1883245" y="1422268"/>
                </a:lnTo>
                <a:lnTo>
                  <a:pt x="1912880" y="1389607"/>
                </a:lnTo>
                <a:lnTo>
                  <a:pt x="1940697" y="1355786"/>
                </a:lnTo>
                <a:lnTo>
                  <a:pt x="1966637" y="1320856"/>
                </a:lnTo>
                <a:lnTo>
                  <a:pt x="1990638" y="1284867"/>
                </a:lnTo>
                <a:lnTo>
                  <a:pt x="2012641" y="1247870"/>
                </a:lnTo>
                <a:lnTo>
                  <a:pt x="2032584" y="1209915"/>
                </a:lnTo>
                <a:lnTo>
                  <a:pt x="2050408" y="1171053"/>
                </a:lnTo>
                <a:lnTo>
                  <a:pt x="2066051" y="1131332"/>
                </a:lnTo>
                <a:lnTo>
                  <a:pt x="2079454" y="1090805"/>
                </a:lnTo>
                <a:lnTo>
                  <a:pt x="2090555" y="1049521"/>
                </a:lnTo>
                <a:lnTo>
                  <a:pt x="2099295" y="1007531"/>
                </a:lnTo>
                <a:lnTo>
                  <a:pt x="2105613" y="964884"/>
                </a:lnTo>
                <a:lnTo>
                  <a:pt x="2109448" y="921632"/>
                </a:lnTo>
                <a:lnTo>
                  <a:pt x="2110740" y="877824"/>
                </a:lnTo>
                <a:lnTo>
                  <a:pt x="2109448" y="834015"/>
                </a:lnTo>
                <a:lnTo>
                  <a:pt x="2105613" y="790763"/>
                </a:lnTo>
                <a:lnTo>
                  <a:pt x="2099295" y="748116"/>
                </a:lnTo>
                <a:lnTo>
                  <a:pt x="2090555" y="706126"/>
                </a:lnTo>
                <a:lnTo>
                  <a:pt x="2079454" y="664842"/>
                </a:lnTo>
                <a:lnTo>
                  <a:pt x="2066051" y="624315"/>
                </a:lnTo>
                <a:lnTo>
                  <a:pt x="2050408" y="584594"/>
                </a:lnTo>
                <a:lnTo>
                  <a:pt x="2032584" y="545732"/>
                </a:lnTo>
                <a:lnTo>
                  <a:pt x="2012641" y="507777"/>
                </a:lnTo>
                <a:lnTo>
                  <a:pt x="1990638" y="470780"/>
                </a:lnTo>
                <a:lnTo>
                  <a:pt x="1966637" y="434791"/>
                </a:lnTo>
                <a:lnTo>
                  <a:pt x="1940697" y="399861"/>
                </a:lnTo>
                <a:lnTo>
                  <a:pt x="1912880" y="366040"/>
                </a:lnTo>
                <a:lnTo>
                  <a:pt x="1883245" y="333379"/>
                </a:lnTo>
                <a:lnTo>
                  <a:pt x="1851854" y="301927"/>
                </a:lnTo>
                <a:lnTo>
                  <a:pt x="1818767" y="271735"/>
                </a:lnTo>
                <a:lnTo>
                  <a:pt x="1784043" y="242853"/>
                </a:lnTo>
                <a:lnTo>
                  <a:pt x="1747745" y="215332"/>
                </a:lnTo>
                <a:lnTo>
                  <a:pt x="1709931" y="189222"/>
                </a:lnTo>
                <a:lnTo>
                  <a:pt x="1670664" y="164572"/>
                </a:lnTo>
                <a:lnTo>
                  <a:pt x="1630002" y="141435"/>
                </a:lnTo>
                <a:lnTo>
                  <a:pt x="1588008" y="119859"/>
                </a:lnTo>
                <a:lnTo>
                  <a:pt x="1544740" y="99896"/>
                </a:lnTo>
                <a:lnTo>
                  <a:pt x="1500260" y="81595"/>
                </a:lnTo>
                <a:lnTo>
                  <a:pt x="1454628" y="65007"/>
                </a:lnTo>
                <a:lnTo>
                  <a:pt x="1407906" y="50181"/>
                </a:lnTo>
                <a:lnTo>
                  <a:pt x="1360152" y="37170"/>
                </a:lnTo>
                <a:lnTo>
                  <a:pt x="1311428" y="26022"/>
                </a:lnTo>
                <a:lnTo>
                  <a:pt x="1261794" y="16788"/>
                </a:lnTo>
                <a:lnTo>
                  <a:pt x="1211310" y="9518"/>
                </a:lnTo>
                <a:lnTo>
                  <a:pt x="1160038" y="4264"/>
                </a:lnTo>
                <a:lnTo>
                  <a:pt x="1108038" y="1074"/>
                </a:lnTo>
                <a:lnTo>
                  <a:pt x="1055370" y="0"/>
                </a:lnTo>
                <a:close/>
              </a:path>
            </a:pathLst>
          </a:cu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79B4155-A7B7-4CA7-340E-1D16D5480EDE}"/>
              </a:ext>
            </a:extLst>
          </p:cNvPr>
          <p:cNvSpPr txBox="1"/>
          <p:nvPr/>
        </p:nvSpPr>
        <p:spPr>
          <a:xfrm>
            <a:off x="576759" y="2620884"/>
            <a:ext cx="1800200" cy="12618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2400" b="1" dirty="0">
                <a:solidFill>
                  <a:srgbClr val="9900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Виды помощи</a:t>
            </a:r>
          </a:p>
          <a:p>
            <a:pPr algn="ctr"/>
            <a:endParaRPr lang="ru-RU" sz="2800" dirty="0">
              <a:solidFill>
                <a:srgbClr val="990033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Провести для НКО области серию информационных сессий и семинаров, на которых предста-…">
            <a:extLst>
              <a:ext uri="{FF2B5EF4-FFF2-40B4-BE49-F238E27FC236}">
                <a16:creationId xmlns="" xmlns:a16="http://schemas.microsoft.com/office/drawing/2014/main" id="{B70930F2-D930-7C49-471A-BB61961C4EF3}"/>
              </a:ext>
            </a:extLst>
          </p:cNvPr>
          <p:cNvSpPr txBox="1"/>
          <p:nvPr/>
        </p:nvSpPr>
        <p:spPr>
          <a:xfrm>
            <a:off x="4518937" y="4823486"/>
            <a:ext cx="7307342" cy="1091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lnSpc>
                <a:spcPct val="15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600" dirty="0">
              <a:solidFill>
                <a:srgbClr val="2C35B4"/>
              </a:solidFill>
              <a:latin typeface="Verdana"/>
              <a:ea typeface="Verdana"/>
              <a:sym typeface="Verdana"/>
            </a:endParaRPr>
          </a:p>
          <a:p>
            <a:pPr marL="228600" indent="-228600" defTabSz="228600">
              <a:lnSpc>
                <a:spcPct val="70000"/>
              </a:lnSpc>
              <a:spcBef>
                <a:spcPts val="400"/>
              </a:spcBef>
              <a:buFontTx/>
              <a:buChar char="-"/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60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marL="228600" indent="-228600" defTabSz="228600">
              <a:lnSpc>
                <a:spcPct val="70000"/>
              </a:lnSpc>
              <a:spcBef>
                <a:spcPts val="400"/>
              </a:spcBef>
              <a:buFontTx/>
              <a:buChar char="-"/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60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  <a:p>
            <a:pPr marL="228600" indent="-228600" defTabSz="228600">
              <a:lnSpc>
                <a:spcPct val="70000"/>
              </a:lnSpc>
              <a:spcBef>
                <a:spcPts val="400"/>
              </a:spcBef>
              <a:buFontTx/>
              <a:buChar char="-"/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sz="1600" dirty="0">
              <a:solidFill>
                <a:srgbClr val="000000"/>
              </a:solidFill>
              <a:latin typeface="Verdana"/>
              <a:ea typeface="Verdana"/>
              <a:sym typeface="Verdana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="" xmlns:a16="http://schemas.microsoft.com/office/drawing/2014/main" id="{E8717A1C-97CF-F86A-5EF4-3FB0CA2F6443}"/>
              </a:ext>
            </a:extLst>
          </p:cNvPr>
          <p:cNvSpPr txBox="1"/>
          <p:nvPr/>
        </p:nvSpPr>
        <p:spPr>
          <a:xfrm>
            <a:off x="4314660" y="463565"/>
            <a:ext cx="4947426" cy="29495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консультационная помощь</a:t>
            </a:r>
            <a:endParaRPr sz="1700" b="1" dirty="0">
              <a:solidFill>
                <a:srgbClr val="143CAA"/>
              </a:solidFill>
              <a:latin typeface="Microsoft Sans Serif"/>
              <a:cs typeface="Microsoft Sans Serif"/>
            </a:endParaRPr>
          </a:p>
        </p:txBody>
      </p:sp>
      <p:sp>
        <p:nvSpPr>
          <p:cNvPr id="27" name="object 13">
            <a:extLst>
              <a:ext uri="{FF2B5EF4-FFF2-40B4-BE49-F238E27FC236}">
                <a16:creationId xmlns="" xmlns:a16="http://schemas.microsoft.com/office/drawing/2014/main" id="{8A2332CE-87D6-C5A1-DF1D-3390781E37E1}"/>
              </a:ext>
            </a:extLst>
          </p:cNvPr>
          <p:cNvSpPr txBox="1"/>
          <p:nvPr/>
        </p:nvSpPr>
        <p:spPr>
          <a:xfrm>
            <a:off x="4317616" y="949748"/>
            <a:ext cx="4947426" cy="29495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адресная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/>
                <a:ea typeface="Verdana"/>
                <a:sym typeface="Verdana"/>
              </a:rPr>
              <a:t> </a:t>
            </a: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помощь</a:t>
            </a:r>
            <a:endParaRPr sz="1700" b="1" dirty="0">
              <a:solidFill>
                <a:srgbClr val="143CAA"/>
              </a:solidFill>
              <a:latin typeface="Microsoft Sans Serif"/>
              <a:cs typeface="Microsoft Sans Serif"/>
            </a:endParaRPr>
          </a:p>
        </p:txBody>
      </p:sp>
      <p:sp>
        <p:nvSpPr>
          <p:cNvPr id="28" name="object 13">
            <a:extLst>
              <a:ext uri="{FF2B5EF4-FFF2-40B4-BE49-F238E27FC236}">
                <a16:creationId xmlns="" xmlns:a16="http://schemas.microsoft.com/office/drawing/2014/main" id="{DE4C8BC9-C084-5363-FEA2-ECFFFE7E6FB7}"/>
              </a:ext>
            </a:extLst>
          </p:cNvPr>
          <p:cNvSpPr txBox="1"/>
          <p:nvPr/>
        </p:nvSpPr>
        <p:spPr>
          <a:xfrm>
            <a:off x="4333410" y="1537291"/>
            <a:ext cx="4947427" cy="29495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благотворительная помощь</a:t>
            </a:r>
            <a:endParaRPr sz="1700" b="1" dirty="0">
              <a:solidFill>
                <a:srgbClr val="143CAA"/>
              </a:solidFill>
              <a:latin typeface="Microsoft Sans Serif"/>
              <a:cs typeface="Microsoft Sans Serif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="" xmlns:a16="http://schemas.microsoft.com/office/drawing/2014/main" id="{CAEB573D-15AD-C9AD-1B7A-BA43421A6153}"/>
              </a:ext>
            </a:extLst>
          </p:cNvPr>
          <p:cNvSpPr txBox="1"/>
          <p:nvPr/>
        </p:nvSpPr>
        <p:spPr>
          <a:xfrm>
            <a:off x="4267075" y="2147669"/>
            <a:ext cx="4997969" cy="294953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наставничество</a:t>
            </a:r>
            <a:endParaRPr sz="1700" b="1" dirty="0">
              <a:solidFill>
                <a:srgbClr val="143CAA"/>
              </a:solidFill>
              <a:latin typeface="Microsoft Sans Serif"/>
              <a:cs typeface="Microsoft Sans Serif"/>
            </a:endParaRPr>
          </a:p>
        </p:txBody>
      </p:sp>
      <p:sp>
        <p:nvSpPr>
          <p:cNvPr id="30" name="object 13">
            <a:extLst>
              <a:ext uri="{FF2B5EF4-FFF2-40B4-BE49-F238E27FC236}">
                <a16:creationId xmlns="" xmlns:a16="http://schemas.microsoft.com/office/drawing/2014/main" id="{21E51DE7-1C99-15ED-9CBB-0426DE1828BE}"/>
              </a:ext>
            </a:extLst>
          </p:cNvPr>
          <p:cNvSpPr txBox="1"/>
          <p:nvPr/>
        </p:nvSpPr>
        <p:spPr>
          <a:xfrm>
            <a:off x="4314667" y="2665290"/>
            <a:ext cx="4947425" cy="5911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организация культурно-досуговых, </a:t>
            </a:r>
          </a:p>
          <a:p>
            <a:pPr marL="112395">
              <a:spcBef>
                <a:spcPts val="140"/>
              </a:spcBef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спортивных мероприятий</a:t>
            </a:r>
            <a:endParaRPr sz="1700" b="1" dirty="0">
              <a:solidFill>
                <a:srgbClr val="143CAA"/>
              </a:solidFill>
              <a:latin typeface="Microsoft Sans Serif"/>
              <a:cs typeface="Microsoft Sans Serif"/>
            </a:endParaRPr>
          </a:p>
        </p:txBody>
      </p:sp>
      <p:sp>
        <p:nvSpPr>
          <p:cNvPr id="31" name="object 13">
            <a:extLst>
              <a:ext uri="{FF2B5EF4-FFF2-40B4-BE49-F238E27FC236}">
                <a16:creationId xmlns="" xmlns:a16="http://schemas.microsoft.com/office/drawing/2014/main" id="{8EC04048-2ED7-4F8B-DC61-E45BE7B5FC97}"/>
              </a:ext>
            </a:extLst>
          </p:cNvPr>
          <p:cNvSpPr txBox="1"/>
          <p:nvPr/>
        </p:nvSpPr>
        <p:spPr>
          <a:xfrm>
            <a:off x="4314660" y="3477046"/>
            <a:ext cx="4947425" cy="52578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defTabSz="228600">
              <a:lnSpc>
                <a:spcPct val="15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 </a:t>
            </a:r>
            <a:r>
              <a:rPr lang="ru-RU" sz="2000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обучение</a:t>
            </a:r>
          </a:p>
        </p:txBody>
      </p:sp>
      <p:sp>
        <p:nvSpPr>
          <p:cNvPr id="32" name="object 13">
            <a:extLst>
              <a:ext uri="{FF2B5EF4-FFF2-40B4-BE49-F238E27FC236}">
                <a16:creationId xmlns="" xmlns:a16="http://schemas.microsoft.com/office/drawing/2014/main" id="{8B90C0ED-777D-928A-4180-CFB8E8AD1841}"/>
              </a:ext>
            </a:extLst>
          </p:cNvPr>
          <p:cNvSpPr txBox="1"/>
          <p:nvPr/>
        </p:nvSpPr>
        <p:spPr>
          <a:xfrm>
            <a:off x="4313670" y="4163377"/>
            <a:ext cx="4948416" cy="35650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defTabSz="228600"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 </a:t>
            </a:r>
            <a:r>
              <a:rPr lang="ru-RU" sz="2000" b="1" dirty="0" smtClean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профессиональная ориентация</a:t>
            </a:r>
            <a:endParaRPr lang="ru-RU" sz="2000" b="1" dirty="0">
              <a:solidFill>
                <a:srgbClr val="143CAA"/>
              </a:solidFill>
              <a:latin typeface="Verdana"/>
              <a:ea typeface="Verdana"/>
              <a:sym typeface="Verdana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="" xmlns:a16="http://schemas.microsoft.com/office/drawing/2014/main" id="{438E6CF2-EC9B-DE15-627D-73A3E0CD147C}"/>
              </a:ext>
            </a:extLst>
          </p:cNvPr>
          <p:cNvSpPr txBox="1"/>
          <p:nvPr/>
        </p:nvSpPr>
        <p:spPr>
          <a:xfrm>
            <a:off x="4333410" y="5686414"/>
            <a:ext cx="4928677" cy="47961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defTabSz="228600">
              <a:lnSpc>
                <a:spcPct val="15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000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оказание необходимых услуг</a:t>
            </a:r>
          </a:p>
        </p:txBody>
      </p:sp>
      <p:sp>
        <p:nvSpPr>
          <p:cNvPr id="35" name="object 18">
            <a:extLst>
              <a:ext uri="{FF2B5EF4-FFF2-40B4-BE49-F238E27FC236}">
                <a16:creationId xmlns="" xmlns:a16="http://schemas.microsoft.com/office/drawing/2014/main" id="{F7EB7E8D-80DE-8888-776A-E60F0872C26B}"/>
              </a:ext>
            </a:extLst>
          </p:cNvPr>
          <p:cNvSpPr/>
          <p:nvPr/>
        </p:nvSpPr>
        <p:spPr>
          <a:xfrm>
            <a:off x="2679343" y="1712183"/>
            <a:ext cx="1573769" cy="560368"/>
          </a:xfrm>
          <a:custGeom>
            <a:avLst/>
            <a:gdLst/>
            <a:ahLst/>
            <a:cxnLst/>
            <a:rect l="l" t="t" r="r" b="b"/>
            <a:pathLst>
              <a:path w="782320" h="327660">
                <a:moveTo>
                  <a:pt x="0" y="327660"/>
                </a:moveTo>
                <a:lnTo>
                  <a:pt x="236727" y="0"/>
                </a:lnTo>
                <a:lnTo>
                  <a:pt x="781812" y="0"/>
                </a:lnTo>
              </a:path>
            </a:pathLst>
          </a:custGeom>
          <a:ln w="12192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1">
            <a:extLst>
              <a:ext uri="{FF2B5EF4-FFF2-40B4-BE49-F238E27FC236}">
                <a16:creationId xmlns="" xmlns:a16="http://schemas.microsoft.com/office/drawing/2014/main" id="{68883A05-6C69-D2F9-43C7-6C1625840097}"/>
              </a:ext>
            </a:extLst>
          </p:cNvPr>
          <p:cNvSpPr/>
          <p:nvPr/>
        </p:nvSpPr>
        <p:spPr>
          <a:xfrm>
            <a:off x="2937380" y="2295682"/>
            <a:ext cx="1315732" cy="3258"/>
          </a:xfrm>
          <a:custGeom>
            <a:avLst/>
            <a:gdLst/>
            <a:ahLst/>
            <a:cxnLst/>
            <a:rect l="l" t="t" r="r" b="b"/>
            <a:pathLst>
              <a:path w="654050" h="1904">
                <a:moveTo>
                  <a:pt x="653795" y="0"/>
                </a:moveTo>
                <a:lnTo>
                  <a:pt x="0" y="1524"/>
                </a:lnTo>
              </a:path>
            </a:pathLst>
          </a:custGeom>
          <a:ln w="12192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1">
            <a:extLst>
              <a:ext uri="{FF2B5EF4-FFF2-40B4-BE49-F238E27FC236}">
                <a16:creationId xmlns="" xmlns:a16="http://schemas.microsoft.com/office/drawing/2014/main" id="{85E28DC7-E659-38B2-CF49-A954DDD10396}"/>
              </a:ext>
            </a:extLst>
          </p:cNvPr>
          <p:cNvSpPr/>
          <p:nvPr/>
        </p:nvSpPr>
        <p:spPr>
          <a:xfrm>
            <a:off x="2940320" y="3652563"/>
            <a:ext cx="1315733" cy="3258"/>
          </a:xfrm>
          <a:custGeom>
            <a:avLst/>
            <a:gdLst/>
            <a:ahLst/>
            <a:cxnLst/>
            <a:rect l="l" t="t" r="r" b="b"/>
            <a:pathLst>
              <a:path w="654050" h="1904">
                <a:moveTo>
                  <a:pt x="653795" y="0"/>
                </a:moveTo>
                <a:lnTo>
                  <a:pt x="0" y="1524"/>
                </a:lnTo>
              </a:path>
            </a:pathLst>
          </a:custGeom>
          <a:ln w="12192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24">
            <a:extLst>
              <a:ext uri="{FF2B5EF4-FFF2-40B4-BE49-F238E27FC236}">
                <a16:creationId xmlns="" xmlns:a16="http://schemas.microsoft.com/office/drawing/2014/main" id="{E7B9E6A4-C455-47DD-02E3-235E73C670C7}"/>
              </a:ext>
            </a:extLst>
          </p:cNvPr>
          <p:cNvSpPr/>
          <p:nvPr/>
        </p:nvSpPr>
        <p:spPr>
          <a:xfrm>
            <a:off x="2754145" y="4469976"/>
            <a:ext cx="1532892" cy="558196"/>
          </a:xfrm>
          <a:custGeom>
            <a:avLst/>
            <a:gdLst/>
            <a:ahLst/>
            <a:cxnLst/>
            <a:rect l="l" t="t" r="r" b="b"/>
            <a:pathLst>
              <a:path w="762000" h="326389">
                <a:moveTo>
                  <a:pt x="0" y="0"/>
                </a:moveTo>
                <a:lnTo>
                  <a:pt x="230759" y="326136"/>
                </a:lnTo>
                <a:lnTo>
                  <a:pt x="762000" y="326136"/>
                </a:lnTo>
              </a:path>
            </a:pathLst>
          </a:custGeom>
          <a:ln w="12192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23">
            <a:extLst>
              <a:ext uri="{FF2B5EF4-FFF2-40B4-BE49-F238E27FC236}">
                <a16:creationId xmlns="" xmlns:a16="http://schemas.microsoft.com/office/drawing/2014/main" id="{CDE399AF-00C1-A682-4F2C-17EFC9904303}"/>
              </a:ext>
            </a:extLst>
          </p:cNvPr>
          <p:cNvSpPr/>
          <p:nvPr/>
        </p:nvSpPr>
        <p:spPr>
          <a:xfrm>
            <a:off x="2550721" y="2247559"/>
            <a:ext cx="95806" cy="103296"/>
          </a:xfrm>
          <a:custGeom>
            <a:avLst/>
            <a:gdLst/>
            <a:ahLst/>
            <a:cxnLst/>
            <a:rect l="l" t="t" r="r" b="b"/>
            <a:pathLst>
              <a:path w="47625" h="62864">
                <a:moveTo>
                  <a:pt x="0" y="31242"/>
                </a:moveTo>
                <a:lnTo>
                  <a:pt x="1851" y="19073"/>
                </a:lnTo>
                <a:lnTo>
                  <a:pt x="6905" y="9143"/>
                </a:lnTo>
                <a:lnTo>
                  <a:pt x="14412" y="2452"/>
                </a:lnTo>
                <a:lnTo>
                  <a:pt x="23622" y="0"/>
                </a:lnTo>
                <a:lnTo>
                  <a:pt x="32831" y="2452"/>
                </a:lnTo>
                <a:lnTo>
                  <a:pt x="40338" y="9144"/>
                </a:lnTo>
                <a:lnTo>
                  <a:pt x="45392" y="19073"/>
                </a:lnTo>
                <a:lnTo>
                  <a:pt x="47244" y="31242"/>
                </a:lnTo>
                <a:lnTo>
                  <a:pt x="45392" y="43410"/>
                </a:lnTo>
                <a:lnTo>
                  <a:pt x="40338" y="53340"/>
                </a:lnTo>
                <a:lnTo>
                  <a:pt x="32831" y="60031"/>
                </a:lnTo>
                <a:lnTo>
                  <a:pt x="23622" y="62484"/>
                </a:lnTo>
                <a:lnTo>
                  <a:pt x="14412" y="60031"/>
                </a:lnTo>
                <a:lnTo>
                  <a:pt x="6905" y="53340"/>
                </a:lnTo>
                <a:lnTo>
                  <a:pt x="1851" y="43410"/>
                </a:lnTo>
                <a:lnTo>
                  <a:pt x="0" y="31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144"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Picture 3" descr="C:\Users\Екатерина\Desktop\782f8195-db2a-4432-aee6-833cbf937ff2.jpg">
            <a:extLst>
              <a:ext uri="{FF2B5EF4-FFF2-40B4-BE49-F238E27FC236}">
                <a16:creationId xmlns="" xmlns:a16="http://schemas.microsoft.com/office/drawing/2014/main" id="{23DE5514-BB48-703A-D237-9397D24F7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223" y="144451"/>
            <a:ext cx="2394056" cy="1821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1" descr="C:\Users\Екатерина\Desktop\Проект СБЕР\255b776d-bd64-43a1-af1f-853c037e3f45.jpg">
            <a:extLst>
              <a:ext uri="{FF2B5EF4-FFF2-40B4-BE49-F238E27FC236}">
                <a16:creationId xmlns="" xmlns:a16="http://schemas.microsoft.com/office/drawing/2014/main" id="{4D38691E-E613-DD49-AD08-F9C3F0F89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388" y="4266743"/>
            <a:ext cx="2440179" cy="1830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object 26">
            <a:extLst>
              <a:ext uri="{FF2B5EF4-FFF2-40B4-BE49-F238E27FC236}">
                <a16:creationId xmlns="" xmlns:a16="http://schemas.microsoft.com/office/drawing/2014/main" id="{9D6B8DDA-13BE-924D-D6C2-C690E5B6ECD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48303" y="2187375"/>
            <a:ext cx="2361896" cy="1821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4" name="object 13">
            <a:extLst>
              <a:ext uri="{FF2B5EF4-FFF2-40B4-BE49-F238E27FC236}">
                <a16:creationId xmlns="" xmlns:a16="http://schemas.microsoft.com/office/drawing/2014/main" id="{8EC04048-2ED7-4F8B-DC61-E45BE7B5FC97}"/>
              </a:ext>
            </a:extLst>
          </p:cNvPr>
          <p:cNvSpPr txBox="1"/>
          <p:nvPr/>
        </p:nvSpPr>
        <p:spPr>
          <a:xfrm>
            <a:off x="4333412" y="5028172"/>
            <a:ext cx="4947425" cy="52578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17780" rIns="0" bIns="0" rtlCol="0">
            <a:spAutoFit/>
          </a:bodyPr>
          <a:lstStyle/>
          <a:p>
            <a:pPr defTabSz="228600">
              <a:lnSpc>
                <a:spcPct val="150000"/>
              </a:lnSpc>
              <a:spcBef>
                <a:spcPts val="4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b="1" dirty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 </a:t>
            </a:r>
            <a:r>
              <a:rPr lang="ru-RU" sz="2000" b="1" dirty="0" err="1" smtClean="0">
                <a:solidFill>
                  <a:srgbClr val="143CAA"/>
                </a:solidFill>
                <a:latin typeface="Verdana"/>
                <a:ea typeface="Verdana"/>
                <a:sym typeface="Verdana"/>
              </a:rPr>
              <a:t>волонтёрство</a:t>
            </a:r>
            <a:endParaRPr lang="ru-RU" sz="2000" b="1" dirty="0">
              <a:solidFill>
                <a:srgbClr val="143CAA"/>
              </a:solidFill>
              <a:latin typeface="Verdana"/>
              <a:ea typeface="Verdana"/>
              <a:sym typeface="Verdana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612" y="6063933"/>
            <a:ext cx="2528915" cy="79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946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2FF6BB1B-DC2B-919B-7D55-66CA4F1F8D35}"/>
              </a:ext>
            </a:extLst>
          </p:cNvPr>
          <p:cNvSpPr txBox="1">
            <a:spLocks/>
          </p:cNvSpPr>
          <p:nvPr/>
        </p:nvSpPr>
        <p:spPr>
          <a:xfrm>
            <a:off x="309778" y="40765"/>
            <a:ext cx="3619093" cy="67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/>
            <a:r>
              <a:rPr lang="ru-RU" sz="1200" kern="0" dirty="0" smtClean="0">
                <a:solidFill>
                  <a:srgbClr val="2E35AD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Нуждаемость населения в социальной помощи</a:t>
            </a:r>
            <a:r>
              <a:rPr lang="ru-RU" sz="1200" kern="0" dirty="0" smtClean="0">
                <a:solidFill>
                  <a:srgbClr val="2E35AD"/>
                </a:solidFill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.</a:t>
            </a:r>
            <a:endParaRPr lang="ru-RU" sz="1200" kern="0" dirty="0">
              <a:solidFill>
                <a:srgbClr val="2E35AD"/>
              </a:solidFill>
              <a:latin typeface="Times New Roman" pitchFamily="18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1">
            <a:extLst>
              <a:ext uri="{FF2B5EF4-FFF2-40B4-BE49-F238E27FC236}">
                <a16:creationId xmlns:a16="http://schemas.microsoft.com/office/drawing/2014/main" xmlns="" id="{AD79E720-731F-4CC9-66D3-3113CBAA500E}"/>
              </a:ext>
            </a:extLst>
          </p:cNvPr>
          <p:cNvSpPr txBox="1">
            <a:spLocks/>
          </p:cNvSpPr>
          <p:nvPr/>
        </p:nvSpPr>
        <p:spPr>
          <a:xfrm>
            <a:off x="309778" y="6221863"/>
            <a:ext cx="568046" cy="233160"/>
          </a:xfrm>
          <a:prstGeom prst="rect">
            <a:avLst/>
          </a:prstGeom>
        </p:spPr>
        <p:txBody>
          <a:bodyPr lIns="91440" tIns="45720" rIns="91440" bIns="4572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403">
              <a:spcBef>
                <a:spcPts val="64"/>
              </a:spcBef>
            </a:pPr>
            <a:fld id="{81D60167-4931-47E6-BA6A-407CBD079E47}" type="slidenum">
              <a:rPr lang="ru-RU" sz="1200" b="1" spc="-3">
                <a:solidFill>
                  <a:srgbClr val="143CA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 marL="15403">
                <a:spcBef>
                  <a:spcPts val="64"/>
                </a:spcBef>
              </a:pPr>
              <a:t>8</a:t>
            </a:fld>
            <a:endParaRPr lang="ru-RU" sz="1200" b="1" spc="-3" dirty="0">
              <a:solidFill>
                <a:srgbClr val="143CAA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124" y="5956428"/>
            <a:ext cx="2635882" cy="803911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1282252"/>
              </p:ext>
            </p:extLst>
          </p:nvPr>
        </p:nvGraphicFramePr>
        <p:xfrm>
          <a:off x="-25009" y="888643"/>
          <a:ext cx="4288665" cy="2266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13886008"/>
              </p:ext>
            </p:extLst>
          </p:nvPr>
        </p:nvGraphicFramePr>
        <p:xfrm>
          <a:off x="4134118" y="1055642"/>
          <a:ext cx="3940936" cy="218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468968" y="195524"/>
            <a:ext cx="3284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Источники </a:t>
            </a:r>
            <a:r>
              <a:rPr lang="ru-RU" sz="12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осведомленности населения о видах и формах социальной помощи.</a:t>
            </a:r>
            <a:endParaRPr lang="ru-RU" sz="1200" b="1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780653537"/>
              </p:ext>
            </p:extLst>
          </p:nvPr>
        </p:nvGraphicFramePr>
        <p:xfrm>
          <a:off x="8435662" y="1055643"/>
          <a:ext cx="3365681" cy="2151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583410" y="287856"/>
            <a:ext cx="34577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Доверие к службам социальной защиты населения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.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382604724"/>
              </p:ext>
            </p:extLst>
          </p:nvPr>
        </p:nvGraphicFramePr>
        <p:xfrm>
          <a:off x="309778" y="3850784"/>
          <a:ext cx="3618963" cy="2202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6055" y="3474024"/>
            <a:ext cx="3286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2C35B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Виды юридических услуг, в которых нуждается население</a:t>
            </a:r>
            <a:endParaRPr lang="ru-RU" sz="1200" b="1" dirty="0">
              <a:solidFill>
                <a:srgbClr val="2C35B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156366704"/>
              </p:ext>
            </p:extLst>
          </p:nvPr>
        </p:nvGraphicFramePr>
        <p:xfrm>
          <a:off x="8603087" y="3740221"/>
          <a:ext cx="3457793" cy="2377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925059" y="3422255"/>
            <a:ext cx="3135821" cy="513434"/>
          </a:xfrm>
        </p:spPr>
        <p:txBody>
          <a:bodyPr>
            <a:normAutofit/>
          </a:bodyPr>
          <a:lstStyle/>
          <a:p>
            <a:pPr algn="ct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Сферы, в которых требуется юридическая помощь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444062674"/>
              </p:ext>
            </p:extLst>
          </p:nvPr>
        </p:nvGraphicFramePr>
        <p:xfrm>
          <a:off x="3928871" y="3704856"/>
          <a:ext cx="4931794" cy="2910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6" name="Заголовок 1"/>
          <p:cNvSpPr txBox="1">
            <a:spLocks/>
          </p:cNvSpPr>
          <p:nvPr/>
        </p:nvSpPr>
        <p:spPr>
          <a:xfrm>
            <a:off x="4468968" y="3338200"/>
            <a:ext cx="2820473" cy="49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3800" b="1" i="0" u="none" strike="noStrike" cap="none">
                <a:solidFill>
                  <a:srgbClr val="1E3CA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/>
            <a:r>
              <a:rPr lang="ru-RU" sz="1200" dirty="0" smtClean="0">
                <a:solidFill>
                  <a:srgbClr val="143CAA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Показатели удовлетворенности</a:t>
            </a:r>
            <a:endParaRPr lang="ru-RU" sz="1200" dirty="0">
              <a:solidFill>
                <a:srgbClr val="143CAA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2577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2">
            <a:extLst>
              <a:ext uri="{FF2B5EF4-FFF2-40B4-BE49-F238E27FC236}">
                <a16:creationId xmlns="" xmlns:a16="http://schemas.microsoft.com/office/drawing/2014/main" id="{54D813D3-6D4B-F89D-5478-33356DB9CAAA}"/>
              </a:ext>
            </a:extLst>
          </p:cNvPr>
          <p:cNvSpPr/>
          <p:nvPr/>
        </p:nvSpPr>
        <p:spPr>
          <a:xfrm flipV="1">
            <a:off x="299356" y="839293"/>
            <a:ext cx="11593288" cy="144018"/>
          </a:xfrm>
          <a:custGeom>
            <a:avLst/>
            <a:gdLst/>
            <a:ahLst/>
            <a:cxnLst/>
            <a:rect l="l" t="t" r="r" b="b"/>
            <a:pathLst>
              <a:path w="9378315">
                <a:moveTo>
                  <a:pt x="0" y="0"/>
                </a:moveTo>
                <a:lnTo>
                  <a:pt x="9378188" y="0"/>
                </a:lnTo>
              </a:path>
            </a:pathLst>
          </a:cu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="" xmlns:a16="http://schemas.microsoft.com/office/drawing/2014/main" id="{1CE291A0-32BE-B01A-D4A7-9BF4F8A0B23A}"/>
              </a:ext>
            </a:extLst>
          </p:cNvPr>
          <p:cNvGrpSpPr/>
          <p:nvPr/>
        </p:nvGrpSpPr>
        <p:grpSpPr>
          <a:xfrm>
            <a:off x="1617337" y="1045541"/>
            <a:ext cx="708201" cy="311341"/>
            <a:chOff x="1740407" y="2188464"/>
            <a:chExt cx="518159" cy="448309"/>
          </a:xfrm>
          <a:solidFill>
            <a:schemeClr val="bg1"/>
          </a:solidFill>
        </p:grpSpPr>
        <p:sp>
          <p:nvSpPr>
            <p:cNvPr id="4" name="object 4">
              <a:extLst>
                <a:ext uri="{FF2B5EF4-FFF2-40B4-BE49-F238E27FC236}">
                  <a16:creationId xmlns="" xmlns:a16="http://schemas.microsoft.com/office/drawing/2014/main" id="{65EA5BE6-884E-0717-5684-CA5A236AE9E2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="" xmlns:a16="http://schemas.microsoft.com/office/drawing/2014/main" id="{A31ED351-33F0-5149-2C0D-52E27A23192E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6" name="object 3">
            <a:extLst>
              <a:ext uri="{FF2B5EF4-FFF2-40B4-BE49-F238E27FC236}">
                <a16:creationId xmlns="" xmlns:a16="http://schemas.microsoft.com/office/drawing/2014/main" id="{7D9614E1-EF8D-6CD3-F2FB-076C826C2CA6}"/>
              </a:ext>
            </a:extLst>
          </p:cNvPr>
          <p:cNvGrpSpPr/>
          <p:nvPr/>
        </p:nvGrpSpPr>
        <p:grpSpPr>
          <a:xfrm>
            <a:off x="5944684" y="1030187"/>
            <a:ext cx="752185" cy="362221"/>
            <a:chOff x="1740407" y="2188464"/>
            <a:chExt cx="518159" cy="448309"/>
          </a:xfrm>
        </p:grpSpPr>
        <p:sp>
          <p:nvSpPr>
            <p:cNvPr id="7" name="object 4">
              <a:extLst>
                <a:ext uri="{FF2B5EF4-FFF2-40B4-BE49-F238E27FC236}">
                  <a16:creationId xmlns="" xmlns:a16="http://schemas.microsoft.com/office/drawing/2014/main" id="{A2E07BB4-2431-6CAD-F9EF-A8C4F3199DE8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="" xmlns:a16="http://schemas.microsoft.com/office/drawing/2014/main" id="{9E8CDE17-C725-DDC7-3CBB-94987B5AC3F8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9" name="object 3">
            <a:extLst>
              <a:ext uri="{FF2B5EF4-FFF2-40B4-BE49-F238E27FC236}">
                <a16:creationId xmlns="" xmlns:a16="http://schemas.microsoft.com/office/drawing/2014/main" id="{A4E72609-7FFD-F24F-C185-1AE02DFD28A1}"/>
              </a:ext>
            </a:extLst>
          </p:cNvPr>
          <p:cNvGrpSpPr/>
          <p:nvPr/>
        </p:nvGrpSpPr>
        <p:grpSpPr>
          <a:xfrm>
            <a:off x="10091385" y="1059003"/>
            <a:ext cx="720080" cy="353303"/>
            <a:chOff x="1740407" y="2188464"/>
            <a:chExt cx="518159" cy="448309"/>
          </a:xfrm>
        </p:grpSpPr>
        <p:sp>
          <p:nvSpPr>
            <p:cNvPr id="10" name="object 4">
              <a:extLst>
                <a:ext uri="{FF2B5EF4-FFF2-40B4-BE49-F238E27FC236}">
                  <a16:creationId xmlns="" xmlns:a16="http://schemas.microsoft.com/office/drawing/2014/main" id="{9601E605-464D-B79A-8E66-BB0E2A0821B5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0" y="0"/>
                  </a:lnTo>
                  <a:lnTo>
                    <a:pt x="233933" y="397763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5">
              <a:extLst>
                <a:ext uri="{FF2B5EF4-FFF2-40B4-BE49-F238E27FC236}">
                  <a16:creationId xmlns="" xmlns:a16="http://schemas.microsoft.com/office/drawing/2014/main" id="{CC784F76-7816-8A69-5F88-91DAFA890A7F}"/>
                </a:ext>
              </a:extLst>
            </p:cNvPr>
            <p:cNvSpPr/>
            <p:nvPr/>
          </p:nvSpPr>
          <p:spPr>
            <a:xfrm>
              <a:off x="1765553" y="2213610"/>
              <a:ext cx="467995" cy="398145"/>
            </a:xfrm>
            <a:custGeom>
              <a:avLst/>
              <a:gdLst/>
              <a:ahLst/>
              <a:cxnLst/>
              <a:rect l="l" t="t" r="r" b="b"/>
              <a:pathLst>
                <a:path w="467994" h="398144">
                  <a:moveTo>
                    <a:pt x="467868" y="0"/>
                  </a:moveTo>
                  <a:lnTo>
                    <a:pt x="233933" y="397763"/>
                  </a:lnTo>
                  <a:lnTo>
                    <a:pt x="0" y="0"/>
                  </a:lnTo>
                  <a:lnTo>
                    <a:pt x="467868" y="0"/>
                  </a:ln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4">
            <a:extLst>
              <a:ext uri="{FF2B5EF4-FFF2-40B4-BE49-F238E27FC236}">
                <a16:creationId xmlns="" xmlns:a16="http://schemas.microsoft.com/office/drawing/2014/main" id="{F9D3C199-40C8-7CA5-24ED-B5A08F692387}"/>
              </a:ext>
            </a:extLst>
          </p:cNvPr>
          <p:cNvSpPr txBox="1"/>
          <p:nvPr/>
        </p:nvSpPr>
        <p:spPr>
          <a:xfrm>
            <a:off x="333875" y="1457143"/>
            <a:ext cx="3514225" cy="35330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itchFamily="18" charset="0"/>
              </a:rPr>
              <a:t>Для благополучателей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E8DE8DF-70C2-49DD-03D4-EDB387AB3B18}"/>
              </a:ext>
            </a:extLst>
          </p:cNvPr>
          <p:cNvSpPr txBox="1"/>
          <p:nvPr/>
        </p:nvSpPr>
        <p:spPr>
          <a:xfrm>
            <a:off x="4215684" y="2149366"/>
            <a:ext cx="3277138" cy="397031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Выявление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семейного неблагополучия на ранней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стадии</a:t>
            </a:r>
          </a:p>
          <a:p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Минимизация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или полное исключение вероятности разлучения детей с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семьёй 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Повышение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уровня профессиональной компетенции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специалистов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Создание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положительного имиджа организаций социальной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защиты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143CAA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2CD3F18-948E-DF44-9A7D-B17FEDA49487}"/>
              </a:ext>
            </a:extLst>
          </p:cNvPr>
          <p:cNvSpPr txBox="1"/>
          <p:nvPr/>
        </p:nvSpPr>
        <p:spPr>
          <a:xfrm>
            <a:off x="551384" y="430270"/>
            <a:ext cx="113412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900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Данный проект дал следующее:</a:t>
            </a:r>
            <a:endParaRPr lang="ru-RU" sz="2000" b="1" dirty="0">
              <a:solidFill>
                <a:srgbClr val="99003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="" xmlns:a16="http://schemas.microsoft.com/office/drawing/2014/main" id="{746776EA-BDC0-AD91-9B08-E37916D3619D}"/>
              </a:ext>
            </a:extLst>
          </p:cNvPr>
          <p:cNvSpPr txBox="1"/>
          <p:nvPr/>
        </p:nvSpPr>
        <p:spPr>
          <a:xfrm>
            <a:off x="333875" y="2154004"/>
            <a:ext cx="3514225" cy="392351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Материальная помощь</a:t>
            </a: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Психологическая поддержка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Социальная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юридическая помощь</a:t>
            </a: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Помощь от негосударственного сектора</a:t>
            </a: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Возможность получения иных форм помощи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(наставничество, </a:t>
            </a:r>
            <a:r>
              <a:rPr lang="ru-RU" sz="1400" b="1" dirty="0" err="1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волонтерство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9875" indent="-1793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Получение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семьями услуг в режиме одного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окна</a:t>
            </a:r>
          </a:p>
          <a:p>
            <a:pPr marL="269875" indent="-179388">
              <a:buFont typeface="Wingdings" pitchFamily="2" charset="2"/>
              <a:buChar char="ü"/>
            </a:pPr>
            <a:endParaRPr lang="ru-RU" sz="1400" b="1" dirty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="" xmlns:a16="http://schemas.microsoft.com/office/drawing/2014/main" id="{72824DA7-B0FB-51C7-4646-5721F670BCAB}"/>
              </a:ext>
            </a:extLst>
          </p:cNvPr>
          <p:cNvSpPr txBox="1"/>
          <p:nvPr/>
        </p:nvSpPr>
        <p:spPr>
          <a:xfrm>
            <a:off x="4215685" y="1456715"/>
            <a:ext cx="3366216" cy="35330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Для организации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26" name="object 14">
            <a:extLst>
              <a:ext uri="{FF2B5EF4-FFF2-40B4-BE49-F238E27FC236}">
                <a16:creationId xmlns="" xmlns:a16="http://schemas.microsoft.com/office/drawing/2014/main" id="{3E8E9606-1065-8EC9-54AD-0A26E1647A76}"/>
              </a:ext>
            </a:extLst>
          </p:cNvPr>
          <p:cNvSpPr txBox="1"/>
          <p:nvPr/>
        </p:nvSpPr>
        <p:spPr>
          <a:xfrm>
            <a:off x="7797801" y="1487920"/>
            <a:ext cx="4094843" cy="353302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0" tIns="45085" rIns="0" bIns="0" rtlCol="0">
            <a:spAutoFit/>
          </a:bodyPr>
          <a:lstStyle/>
          <a:p>
            <a:pPr algn="ctr">
              <a:spcBef>
                <a:spcPts val="355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Для района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B9BB82C-3CCF-25E5-80F4-F9F1E7E3048D}"/>
              </a:ext>
            </a:extLst>
          </p:cNvPr>
          <p:cNvSpPr txBox="1"/>
          <p:nvPr/>
        </p:nvSpPr>
        <p:spPr>
          <a:xfrm>
            <a:off x="7797801" y="2041297"/>
            <a:ext cx="4094843" cy="417037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endParaRPr lang="ru-RU" sz="1400" dirty="0" smtClean="0">
              <a:solidFill>
                <a:srgbClr val="143CAA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Повысилось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качество жизни целевой группы: уязвимые семьи с детьми от 0 до 18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лет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Открылись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консультационные пункты в сельских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поселениях</a:t>
            </a:r>
          </a:p>
          <a:p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Создана система заботы уязвимых семей Тихвинского района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b="1" dirty="0" smtClean="0">
              <a:solidFill>
                <a:srgbClr val="143CAA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Повысился </a:t>
            </a:r>
            <a:r>
              <a:rPr lang="ru-RU" sz="1400" b="1" dirty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уровень доверия населения к государственным и муниципальным организациям, оказывающим помощь </a:t>
            </a:r>
            <a:r>
              <a:rPr lang="ru-RU" sz="1400" b="1" dirty="0" smtClean="0">
                <a:solidFill>
                  <a:srgbClr val="143CA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семье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143CAA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400" dirty="0" smtClean="0">
              <a:solidFill>
                <a:srgbClr val="143CAA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143CAA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300" b="1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243" y="5824533"/>
            <a:ext cx="3083284" cy="96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52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2" y="-957"/>
            <a:ext cx="12193702" cy="68589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C45104-4DF4-A97B-3A9C-BDBDEB21888C}"/>
              </a:ext>
            </a:extLst>
          </p:cNvPr>
          <p:cNvSpPr txBox="1"/>
          <p:nvPr/>
        </p:nvSpPr>
        <p:spPr>
          <a:xfrm>
            <a:off x="7593653" y="3425477"/>
            <a:ext cx="4222569" cy="2426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>
            <a:spAutoFit/>
          </a:bodyPr>
          <a:lstStyle/>
          <a:p>
            <a:pPr>
              <a:spcBef>
                <a:spcPts val="200"/>
              </a:spcBef>
              <a:defRPr sz="6500" b="1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400" dirty="0" smtClean="0">
                <a:solidFill>
                  <a:schemeClr val="bg1"/>
                </a:solidFill>
              </a:rPr>
              <a:t>ЛОГБУ «Тихвинский КЦСОН» Обособленное </a:t>
            </a:r>
            <a:r>
              <a:rPr lang="ru-RU" sz="1400" dirty="0">
                <a:solidFill>
                  <a:schemeClr val="bg1"/>
                </a:solidFill>
              </a:rPr>
              <a:t>подразделение ЦЕНТР «Светлячок»</a:t>
            </a:r>
          </a:p>
          <a:p>
            <a:pPr>
              <a:spcBef>
                <a:spcPts val="200"/>
              </a:spcBef>
              <a:defRPr sz="6500" b="1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400" u="sng" dirty="0">
              <a:solidFill>
                <a:srgbClr val="2C35B4"/>
              </a:solidFill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Адрес</a:t>
            </a:r>
            <a:r>
              <a:rPr lang="ru-RU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Ленинградская область, г. Тихвин, 1 микрорайон, </a:t>
            </a:r>
            <a:r>
              <a:rPr lang="ru-RU" sz="14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дом </a:t>
            </a:r>
            <a:r>
              <a:rPr lang="ru-RU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38</a:t>
            </a:r>
          </a:p>
          <a:p>
            <a:pPr>
              <a:lnSpc>
                <a:spcPct val="150000"/>
              </a:lnSpc>
              <a:spcBef>
                <a:spcPts val="200"/>
              </a:spcBef>
              <a:defRPr sz="6500" b="1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4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Тел.: </a:t>
            </a:r>
            <a:r>
              <a:rPr lang="ru-RU" sz="11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Verdana"/>
              </a:rPr>
              <a:t>8 (81367) 71940</a:t>
            </a:r>
            <a:endParaRPr lang="ru-RU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200"/>
              </a:spcBef>
              <a:defRPr sz="6500" b="1">
                <a:solidFill>
                  <a:srgbClr val="322CB5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1400" dirty="0" err="1">
                <a:solidFill>
                  <a:schemeClr val="bg1"/>
                </a:solidFill>
              </a:rPr>
              <a:t>Эл.почта</a:t>
            </a:r>
            <a:r>
              <a:rPr lang="ru-RU" sz="1400" dirty="0">
                <a:solidFill>
                  <a:schemeClr val="bg1"/>
                </a:solidFill>
              </a:rPr>
              <a:t>:</a:t>
            </a:r>
            <a:r>
              <a:rPr lang="en-US" sz="1400" dirty="0">
                <a:solidFill>
                  <a:schemeClr val="bg1"/>
                </a:solidFill>
              </a:rPr>
              <a:t>tcsontixvin@yandex.ru</a:t>
            </a:r>
            <a:endParaRPr lang="ru-RU" sz="1400" dirty="0">
              <a:solidFill>
                <a:schemeClr val="bg1"/>
              </a:solidFill>
            </a:endParaRPr>
          </a:p>
          <a:p>
            <a:pPr algn="just" defTabSz="457200">
              <a:spcBef>
                <a:spcPts val="800"/>
              </a:spcBef>
              <a:defRPr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1400" dirty="0">
              <a:solidFill>
                <a:schemeClr val="bg1"/>
              </a:solidFill>
              <a:latin typeface="Verdana"/>
              <a:ea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21417908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2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3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10276</TotalTime>
  <Words>815</Words>
  <Application>Microsoft Office PowerPoint</Application>
  <PresentationFormat>Произвольный</PresentationFormat>
  <Paragraphs>176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21_BasicWhite</vt:lpstr>
      <vt:lpstr>22_BasicWhite</vt:lpstr>
      <vt:lpstr>23_BasicWhite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Сферы, в которых требуется юридическая помощь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 valdemar</dc:creator>
  <cp:lastModifiedBy>User</cp:lastModifiedBy>
  <cp:revision>602</cp:revision>
  <cp:lastPrinted>2024-09-20T15:52:34Z</cp:lastPrinted>
  <dcterms:created xsi:type="dcterms:W3CDTF">2024-02-04T18:14:08Z</dcterms:created>
  <dcterms:modified xsi:type="dcterms:W3CDTF">2025-03-13T05:24:50Z</dcterms:modified>
</cp:coreProperties>
</file>