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84" y="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userDrawn="1">
  <p:cSld name="Title Slide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5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6165303"/>
            <a:ext cx="2895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/>
        </p:blipFill>
        <p:spPr bwMode="auto">
          <a:xfrm>
            <a:off x="107503" y="116631"/>
            <a:ext cx="8928991" cy="659040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771799" y="4077073"/>
            <a:ext cx="3744415" cy="936103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ctr">
              <a:buNone/>
              <a:defRPr sz="2000" b="0" i="0" cap="none" spc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Образец подзаголовка</a:t>
            </a:r>
          </a:p>
        </p:txBody>
      </p:sp>
      <p:grpSp>
        <p:nvGrpSpPr>
          <p:cNvPr id="12" name="Группа 11"/>
          <p:cNvGrpSpPr/>
          <p:nvPr userDrawn="1"/>
        </p:nvGrpSpPr>
        <p:grpSpPr bwMode="auto">
          <a:xfrm>
            <a:off x="2411760" y="3786979"/>
            <a:ext cx="4320478" cy="158406"/>
            <a:chOff x="971599" y="3129578"/>
            <a:chExt cx="6007190" cy="326894"/>
          </a:xfrm>
          <a:solidFill>
            <a:srgbClr val="835A2D"/>
          </a:solidFill>
        </p:grpSpPr>
        <p:sp>
          <p:nvSpPr>
            <p:cNvPr id="5" name="Полилиния 4"/>
            <p:cNvSpPr/>
            <p:nvPr userDrawn="1"/>
          </p:nvSpPr>
          <p:spPr bwMode="auto">
            <a:xfrm>
              <a:off x="971599" y="3205633"/>
              <a:ext cx="2826361" cy="87393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2" name="Полилиния 9"/>
            <p:cNvSpPr/>
            <p:nvPr userDrawn="1"/>
          </p:nvSpPr>
          <p:spPr bwMode="auto">
            <a:xfrm flipV="1">
              <a:off x="971599" y="3290350"/>
              <a:ext cx="2826361" cy="87394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4" name="Овал 7"/>
            <p:cNvSpPr/>
            <p:nvPr userDrawn="1"/>
          </p:nvSpPr>
          <p:spPr bwMode="auto">
            <a:xfrm>
              <a:off x="3742380" y="3209049"/>
              <a:ext cx="125965" cy="167954"/>
            </a:xfrm>
            <a:prstGeom prst="ellipse">
              <a:avLst/>
            </a:prstGeom>
            <a:grpFill/>
            <a:ln>
              <a:noFill/>
            </a:ln>
          </p:spPr>
        </p:sp>
        <p:sp>
          <p:nvSpPr>
            <p:cNvPr id="14" name="Овал 13"/>
            <p:cNvSpPr/>
            <p:nvPr userDrawn="1"/>
          </p:nvSpPr>
          <p:spPr bwMode="auto">
            <a:xfrm>
              <a:off x="3877731" y="3129578"/>
              <a:ext cx="245170" cy="326894"/>
            </a:xfrm>
            <a:prstGeom prst="ellipse">
              <a:avLst/>
            </a:prstGeom>
            <a:grpFill/>
            <a:ln>
              <a:noFill/>
            </a:ln>
          </p:spPr>
        </p:sp>
        <p:grpSp>
          <p:nvGrpSpPr>
            <p:cNvPr id="11" name="Группа 10"/>
            <p:cNvGrpSpPr/>
            <p:nvPr userDrawn="1"/>
          </p:nvGrpSpPr>
          <p:grpSpPr bwMode="auto">
            <a:xfrm flipH="1">
              <a:off x="4122902" y="3204294"/>
              <a:ext cx="2855887" cy="172111"/>
              <a:chOff x="1123999" y="3408833"/>
              <a:chExt cx="2896746" cy="172111"/>
            </a:xfrm>
            <a:grpFill/>
          </p:grpSpPr>
          <p:sp>
            <p:nvSpPr>
              <p:cNvPr id="15" name="Полилиния 14"/>
              <p:cNvSpPr/>
              <p:nvPr userDrawn="1"/>
            </p:nvSpPr>
            <p:spPr bwMode="auto">
              <a:xfrm>
                <a:off x="1123999" y="3408833"/>
                <a:ext cx="2826361" cy="87393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Полилиния 16"/>
              <p:cNvSpPr/>
              <p:nvPr userDrawn="1"/>
            </p:nvSpPr>
            <p:spPr bwMode="auto">
              <a:xfrm flipV="1">
                <a:off x="1123999" y="3493550"/>
                <a:ext cx="2826361" cy="87394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Овал 17"/>
              <p:cNvSpPr/>
              <p:nvPr userDrawn="1"/>
            </p:nvSpPr>
            <p:spPr bwMode="auto">
              <a:xfrm>
                <a:off x="3894780" y="3412249"/>
                <a:ext cx="125965" cy="167954"/>
              </a:xfrm>
              <a:prstGeom prst="ellipse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>
          <a:xfrm>
            <a:off x="1565730" y="2608326"/>
            <a:ext cx="6048671" cy="803507"/>
          </a:xfrm>
        </p:spPr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5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6165303"/>
            <a:ext cx="2895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2296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userDrawn="1">
  <p:cSld name="Section Header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/>
        </p:blipFill>
        <p:spPr bwMode="auto">
          <a:xfrm>
            <a:off x="107503" y="116631"/>
            <a:ext cx="8928991" cy="6590405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 bwMode="auto">
          <a:xfrm>
            <a:off x="685800" y="836713"/>
            <a:ext cx="7772400" cy="100811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20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060847"/>
            <a:ext cx="7772400" cy="3816425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3200">
                <a:solidFill>
                  <a:srgbClr val="60363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21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433535" y="6165303"/>
            <a:ext cx="2133599" cy="365125"/>
          </a:xfrm>
        </p:spPr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22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6165303"/>
            <a:ext cx="2895599" cy="365125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6165303"/>
            <a:ext cx="2133599" cy="365125"/>
          </a:xfrm>
        </p:spPr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457200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648199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57200" y="2174874"/>
            <a:ext cx="404018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6" y="1535113"/>
            <a:ext cx="404177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4645026" y="2174874"/>
            <a:ext cx="404177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5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6165303"/>
            <a:ext cx="2895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5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6165303"/>
            <a:ext cx="2895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67544" y="155679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575049" y="1916833"/>
            <a:ext cx="5111749" cy="42093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2752533"/>
            <a:ext cx="3008313" cy="3373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5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6165303"/>
            <a:ext cx="2895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7" y="4800600"/>
            <a:ext cx="5486400" cy="572616"/>
          </a:xfrm>
        </p:spPr>
        <p:txBody>
          <a:bodyPr anchor="b"/>
          <a:lstStyle>
            <a:lvl1pPr algn="ctr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5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6165303"/>
            <a:ext cx="2895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1852209" y="1797125"/>
            <a:ext cx="5439582" cy="30000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7625" cmpd="sng">
            <a:noFill/>
            <a:prstDash val="sysDot"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>
              <a:spcBef>
                <a:spcPts val="399"/>
              </a:spcBef>
              <a:buNone/>
              <a:defRPr sz="1800" b="0" cap="none" spc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/>
              <a:t>Вставка рисунка</a:t>
            </a: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3"/>
          </p:nvPr>
        </p:nvSpPr>
        <p:spPr bwMode="auto">
          <a:xfrm>
            <a:off x="1737360" y="5445223"/>
            <a:ext cx="5669279" cy="648072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sz="1600" b="0" i="0" cap="none" spc="29">
                <a:solidFill>
                  <a:srgbClr val="603636"/>
                </a:solidFill>
                <a:latin typeface="+mn-lt"/>
                <a:ea typeface="+mn-ea"/>
                <a:cs typeface="Arial"/>
              </a:defRPr>
            </a:lvl1pPr>
            <a:lvl2pPr marL="171450" indent="1587">
              <a:buNone/>
              <a:defRPr>
                <a:solidFill>
                  <a:schemeClr val="bg2"/>
                </a:solidFill>
              </a:defRPr>
            </a:lvl2pPr>
            <a:lvl3pPr marL="344487" indent="6349">
              <a:buNone/>
              <a:defRPr>
                <a:solidFill>
                  <a:schemeClr val="bg2"/>
                </a:solidFill>
              </a:defRPr>
            </a:lvl3pPr>
            <a:lvl4pPr marL="515937" indent="3174">
              <a:buNone/>
              <a:defRPr>
                <a:solidFill>
                  <a:schemeClr val="bg2"/>
                </a:solidFill>
              </a:defRPr>
            </a:lvl4pPr>
            <a:lvl5pPr marL="688974" indent="-1587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>
              <a:spcBef>
                <a:spcPts val="599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pPr>
            <a:r>
              <a:rPr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5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6165303"/>
            <a:ext cx="2895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7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14">
            <a:lum bright="70000" contrast="-70000"/>
          </a:blip>
          <a:stretch/>
        </p:blipFill>
        <p:spPr bwMode="auto">
          <a:xfrm>
            <a:off x="107503" y="116631"/>
            <a:ext cx="8928991" cy="659040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-108519" y="-24174"/>
            <a:ext cx="9361039" cy="1538631"/>
          </a:xfrm>
          <a:prstGeom prst="rect">
            <a:avLst/>
          </a:prstGeom>
        </p:spPr>
      </p:pic>
      <p:grpSp>
        <p:nvGrpSpPr>
          <p:cNvPr id="77" name="Группа 76"/>
          <p:cNvGrpSpPr/>
          <p:nvPr/>
        </p:nvGrpSpPr>
        <p:grpSpPr bwMode="auto">
          <a:xfrm>
            <a:off x="3148506" y="1074073"/>
            <a:ext cx="2846986" cy="122679"/>
            <a:chOff x="971599" y="3129578"/>
            <a:chExt cx="6007190" cy="326894"/>
          </a:xfrm>
          <a:solidFill>
            <a:srgbClr val="835A2D"/>
          </a:solidFill>
        </p:grpSpPr>
        <p:sp>
          <p:nvSpPr>
            <p:cNvPr id="78" name="Полилиния 77"/>
            <p:cNvSpPr/>
            <p:nvPr userDrawn="1"/>
          </p:nvSpPr>
          <p:spPr bwMode="auto">
            <a:xfrm>
              <a:off x="971599" y="3205633"/>
              <a:ext cx="2826361" cy="87393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79" name="Полилиния 78"/>
            <p:cNvSpPr/>
            <p:nvPr userDrawn="1"/>
          </p:nvSpPr>
          <p:spPr bwMode="auto">
            <a:xfrm flipV="1">
              <a:off x="971599" y="3290350"/>
              <a:ext cx="2826361" cy="87394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80" name="Овал 79"/>
            <p:cNvSpPr/>
            <p:nvPr userDrawn="1"/>
          </p:nvSpPr>
          <p:spPr bwMode="auto">
            <a:xfrm>
              <a:off x="3742380" y="3209049"/>
              <a:ext cx="125965" cy="167954"/>
            </a:xfrm>
            <a:prstGeom prst="ellipse">
              <a:avLst/>
            </a:prstGeom>
            <a:grpFill/>
            <a:ln>
              <a:noFill/>
            </a:ln>
          </p:spPr>
        </p:sp>
        <p:sp>
          <p:nvSpPr>
            <p:cNvPr id="81" name="Овал 80"/>
            <p:cNvSpPr/>
            <p:nvPr userDrawn="1"/>
          </p:nvSpPr>
          <p:spPr bwMode="auto">
            <a:xfrm>
              <a:off x="3877731" y="3129578"/>
              <a:ext cx="245170" cy="326894"/>
            </a:xfrm>
            <a:prstGeom prst="ellipse">
              <a:avLst/>
            </a:prstGeom>
            <a:grpFill/>
            <a:ln>
              <a:noFill/>
            </a:ln>
          </p:spPr>
        </p:sp>
        <p:grpSp>
          <p:nvGrpSpPr>
            <p:cNvPr id="82" name="Группа 81"/>
            <p:cNvGrpSpPr/>
            <p:nvPr userDrawn="1"/>
          </p:nvGrpSpPr>
          <p:grpSpPr bwMode="auto">
            <a:xfrm flipH="1">
              <a:off x="4122902" y="3204294"/>
              <a:ext cx="2855887" cy="172111"/>
              <a:chOff x="1123999" y="3408833"/>
              <a:chExt cx="2896746" cy="172111"/>
            </a:xfrm>
            <a:grpFill/>
          </p:grpSpPr>
          <p:sp>
            <p:nvSpPr>
              <p:cNvPr id="83" name="Полилиния 82"/>
              <p:cNvSpPr/>
              <p:nvPr userDrawn="1"/>
            </p:nvSpPr>
            <p:spPr bwMode="auto">
              <a:xfrm>
                <a:off x="1123999" y="3408833"/>
                <a:ext cx="2826361" cy="87393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4" name="Полилиния 83"/>
              <p:cNvSpPr/>
              <p:nvPr userDrawn="1"/>
            </p:nvSpPr>
            <p:spPr bwMode="auto">
              <a:xfrm flipV="1">
                <a:off x="1123999" y="3493550"/>
                <a:ext cx="2826361" cy="87394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5" name="Овал 84"/>
              <p:cNvSpPr/>
              <p:nvPr userDrawn="1"/>
            </p:nvSpPr>
            <p:spPr bwMode="auto">
              <a:xfrm>
                <a:off x="3894780" y="3412249"/>
                <a:ext cx="125965" cy="167954"/>
              </a:xfrm>
              <a:prstGeom prst="ellipse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1547663" y="274638"/>
            <a:ext cx="6048671" cy="803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 bwMode="auto">
          <a:xfrm>
            <a:off x="683568" y="1772815"/>
            <a:ext cx="7776864" cy="4392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Образец текста</a:t>
            </a:r>
          </a:p>
          <a:p>
            <a:pPr lvl="1">
              <a:defRPr/>
            </a:pPr>
            <a:r>
              <a:rPr/>
              <a:t>Второй уровень</a:t>
            </a:r>
          </a:p>
          <a:p>
            <a:pPr lvl="2">
              <a:defRPr/>
            </a:pPr>
            <a:r>
              <a:rPr/>
              <a:t>Третий уровень</a:t>
            </a:r>
          </a:p>
          <a:p>
            <a:pPr lvl="3">
              <a:defRPr/>
            </a:pPr>
            <a:r>
              <a:rPr/>
              <a:t>Четвертый уровень</a:t>
            </a:r>
          </a:p>
          <a:p>
            <a:pPr lvl="4">
              <a:defRPr/>
            </a:pPr>
            <a:r>
              <a:rPr/>
              <a:t>Пятый уровень</a:t>
            </a:r>
          </a:p>
        </p:txBody>
      </p:sp>
      <p:sp>
        <p:nvSpPr>
          <p:cNvPr id="16" name="Дата 4"/>
          <p:cNvSpPr>
            <a:spLocks noGrp="1"/>
          </p:cNvSpPr>
          <p:nvPr>
            <p:ph type="dt" sz="half" idx="2"/>
          </p:nvPr>
        </p:nvSpPr>
        <p:spPr bwMode="auto">
          <a:xfrm>
            <a:off x="433535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28.05.2025</a:t>
            </a:fld>
            <a:endParaRPr/>
          </a:p>
        </p:txBody>
      </p:sp>
      <p:sp>
        <p:nvSpPr>
          <p:cNvPr id="17" name="Нижний колонтитул 5"/>
          <p:cNvSpPr>
            <a:spLocks noGrp="1"/>
          </p:cNvSpPr>
          <p:nvPr>
            <p:ph type="ftr" sz="quarter" idx="3"/>
          </p:nvPr>
        </p:nvSpPr>
        <p:spPr bwMode="auto">
          <a:xfrm>
            <a:off x="3100536" y="6165303"/>
            <a:ext cx="2895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8" name="Номер слайда 6"/>
          <p:cNvSpPr>
            <a:spLocks noGrp="1"/>
          </p:cNvSpPr>
          <p:nvPr>
            <p:ph type="sldNum" sz="quarter" idx="4"/>
          </p:nvPr>
        </p:nvSpPr>
        <p:spPr bwMode="auto">
          <a:xfrm>
            <a:off x="6529536" y="6165303"/>
            <a:ext cx="21335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399"/>
        </a:spcBef>
        <a:buNone/>
        <a:defRPr sz="3200" b="1" cap="none" spc="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355599" indent="-355599" algn="l" defTabSz="914400">
        <a:lnSpc>
          <a:spcPct val="100000"/>
        </a:lnSpc>
        <a:spcBef>
          <a:spcPts val="599"/>
        </a:spcBef>
        <a:spcAft>
          <a:spcPts val="0"/>
        </a:spcAft>
        <a:buClr>
          <a:schemeClr val="accent1"/>
        </a:buClr>
        <a:buFont typeface="Wingdings"/>
        <a:buChar char="v"/>
        <a:defRPr sz="2800" b="0" i="0" cap="none" spc="29">
          <a:solidFill>
            <a:srgbClr val="603636"/>
          </a:solidFill>
          <a:latin typeface="+mn-lt"/>
          <a:ea typeface="+mn-ea"/>
          <a:cs typeface="Arial"/>
        </a:defRPr>
      </a:lvl1pPr>
      <a:lvl2pPr marL="9032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Courier New"/>
        <a:buChar char="o"/>
        <a:defRPr sz="2400">
          <a:solidFill>
            <a:srgbClr val="835A2D"/>
          </a:solidFill>
          <a:latin typeface="+mn-lt"/>
          <a:ea typeface="+mn-ea"/>
          <a:cs typeface="Arial"/>
        </a:defRPr>
      </a:lvl2pPr>
      <a:lvl3pPr marL="12588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Wingdings"/>
        <a:buChar char="v"/>
        <a:defRPr sz="2000">
          <a:solidFill>
            <a:srgbClr val="603636"/>
          </a:solidFill>
          <a:latin typeface="+mn-lt"/>
          <a:ea typeface="+mn-ea"/>
          <a:cs typeface="Arial"/>
        </a:defRPr>
      </a:lvl3pPr>
      <a:lvl4pPr marL="16144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Courier New"/>
        <a:buChar char="o"/>
        <a:defRPr sz="1800">
          <a:solidFill>
            <a:srgbClr val="835A2D"/>
          </a:solidFill>
          <a:latin typeface="+mn-lt"/>
          <a:ea typeface="+mn-ea"/>
          <a:cs typeface="Arial"/>
        </a:defRPr>
      </a:lvl4pPr>
      <a:lvl5pPr marL="2149474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Wingdings"/>
        <a:buChar char="Ø"/>
        <a:defRPr sz="1800">
          <a:solidFill>
            <a:srgbClr val="603636"/>
          </a:solidFill>
          <a:latin typeface="+mn-lt"/>
          <a:ea typeface="+mn-ea"/>
          <a:cs typeface="Arial"/>
        </a:defRPr>
      </a:lvl5pPr>
      <a:lvl6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3400" y="1371600"/>
            <a:ext cx="7851648" cy="277748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Социально-психологическое сопровождение участников СВО и членов их семей</a:t>
            </a:r>
            <a:br>
              <a:rPr lang="ru-RU"/>
            </a:b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533400" y="3789040"/>
            <a:ext cx="7854696" cy="2448272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1. Диагностика и психофизиология травмы участников СВО и членов их семей</a:t>
            </a:r>
            <a:endParaRPr/>
          </a:p>
          <a:p>
            <a:pPr>
              <a:defRPr/>
            </a:pPr>
            <a:r>
              <a:rPr lang="ru-RU"/>
              <a:t>2. Цели и методы психологической помощи участникам СВО и членам их семей на разных этапах развития травмы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3995935" y="6093295"/>
            <a:ext cx="4178623" cy="640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/>
              <a:t>Подготовила Е.В. Краснова, мед.психолог ГБУ «Тихвинская МБ»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67544" y="5157192"/>
            <a:ext cx="8229600" cy="1872208"/>
          </a:xfrm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ru-RU" sz="4400"/>
              <a:t/>
            </a:r>
            <a:br>
              <a:rPr lang="ru-RU" sz="4400"/>
            </a:br>
            <a:r>
              <a:rPr lang="ru-RU" sz="4400"/>
              <a:t/>
            </a:r>
            <a:br>
              <a:rPr lang="ru-RU" sz="4400"/>
            </a:br>
            <a:r>
              <a:rPr lang="ru-RU" sz="4400"/>
              <a:t/>
            </a:r>
            <a:br>
              <a:rPr lang="ru-RU" sz="4400"/>
            </a:br>
            <a:r>
              <a:rPr lang="ru-RU" sz="4400"/>
              <a:t/>
            </a:r>
            <a:br>
              <a:rPr lang="ru-RU" sz="4400"/>
            </a:br>
            <a:r>
              <a:rPr lang="ru-RU" sz="4400"/>
              <a:t/>
            </a:r>
            <a:br>
              <a:rPr lang="ru-RU" sz="4400"/>
            </a:br>
            <a:r>
              <a:rPr lang="ru-RU" sz="4400"/>
              <a:t/>
            </a:r>
            <a:br>
              <a:rPr lang="ru-RU" sz="4400"/>
            </a:br>
            <a:r>
              <a:rPr lang="ru-RU" sz="4400"/>
              <a:t/>
            </a:r>
            <a:br>
              <a:rPr lang="ru-RU" sz="4400"/>
            </a:br>
            <a:r>
              <a:rPr lang="ru-RU" sz="3600"/>
              <a:t>Диагностика и психофизиология травмы участников СВО и членов их семей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251520" y="692696"/>
            <a:ext cx="8229600" cy="438912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/>
              <a:t>Введение: </a:t>
            </a:r>
          </a:p>
          <a:p>
            <a:pPr>
              <a:buNone/>
              <a:defRPr/>
            </a:pPr>
            <a:r>
              <a:rPr lang="ru-RU"/>
              <a:t>Специфика военной травмы</a:t>
            </a:r>
            <a:endParaRPr/>
          </a:p>
          <a:p>
            <a:pPr algn="ctr">
              <a:buNone/>
              <a:defRPr/>
            </a:pPr>
            <a:r>
              <a:rPr lang="ru-RU" b="1"/>
              <a:t>В психиатрии понятие «военная травма» (боевая психическая травма, БПТ) определяется как психическая травма, вызванная воздействием факторов боевой обстановки</a:t>
            </a:r>
            <a:r>
              <a:rPr lang="ru-RU"/>
              <a:t>. </a:t>
            </a:r>
          </a:p>
          <a:p>
            <a:pPr algn="ctr">
              <a:buNone/>
              <a:defRPr/>
            </a:pPr>
            <a:r>
              <a:rPr lang="ru-RU"/>
              <a:t>Она проявляется расстройствами психики различной степени тяжести. </a:t>
            </a:r>
            <a:endParaRPr/>
          </a:p>
          <a:p>
            <a:pPr algn="ctr">
              <a:buNone/>
              <a:defRPr/>
            </a:pPr>
            <a:r>
              <a:rPr lang="ru-RU"/>
              <a:t>БПТ следует отличать от контузии, отравления и других боевых повреждений соматического характера.</a:t>
            </a:r>
            <a:endParaRPr/>
          </a:p>
          <a:p>
            <a:pPr algn="ctr"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Причины возникновения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b="1"/>
              <a:t>Основной травмирующий фактор</a:t>
            </a:r>
            <a:r>
              <a:rPr lang="ru-RU"/>
              <a:t> — непосредственная угроза жизни и здоровью, а также наблюдение за гибелью или ранениями сослуживцев. </a:t>
            </a:r>
            <a:endParaRPr/>
          </a:p>
          <a:p>
            <a:pPr>
              <a:defRPr/>
            </a:pPr>
            <a:r>
              <a:rPr lang="ru-RU" b="1"/>
              <a:t>Дополнительные факторы</a:t>
            </a:r>
            <a:r>
              <a:rPr lang="ru-RU"/>
              <a:t>, увеличивающие вероятность развития БПТ:</a:t>
            </a:r>
            <a:endParaRPr/>
          </a:p>
          <a:p>
            <a:pPr>
              <a:defRPr/>
            </a:pPr>
            <a:r>
              <a:rPr lang="ru-RU"/>
              <a:t>неблагоприятные погодно-климатические условия;</a:t>
            </a:r>
            <a:endParaRPr/>
          </a:p>
          <a:p>
            <a:pPr>
              <a:defRPr/>
            </a:pPr>
            <a:r>
              <a:rPr lang="ru-RU"/>
              <a:t>плохая психологическая подготовка;</a:t>
            </a:r>
            <a:endParaRPr/>
          </a:p>
          <a:p>
            <a:pPr>
              <a:defRPr/>
            </a:pPr>
            <a:r>
              <a:rPr lang="ru-RU"/>
              <a:t>недостаток информации о безопасности окружающей обстановки.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412776"/>
            <a:ext cx="8229600" cy="79208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Симптомы и диагностика</a:t>
            </a:r>
            <a:br>
              <a:rPr lang="ru-RU" b="1"/>
            </a:b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b="1"/>
              <a:t>Выделяют острую и хроническую БПТ</a:t>
            </a:r>
            <a:r>
              <a:rPr lang="ru-RU"/>
              <a:t>:</a:t>
            </a:r>
            <a:endParaRPr/>
          </a:p>
          <a:p>
            <a:pPr>
              <a:defRPr/>
            </a:pPr>
            <a:r>
              <a:rPr lang="ru-RU" b="1"/>
              <a:t>Острая</a:t>
            </a:r>
            <a:r>
              <a:rPr lang="ru-RU"/>
              <a:t> возникает внезапно, как правило, в бою, и проявляется в двух вариантах: двигательная заторможенность, ступор или, наоборот, резкое непродуктивное двигательное возбуждение.</a:t>
            </a:r>
            <a:endParaRPr/>
          </a:p>
          <a:p>
            <a:pPr>
              <a:defRPr/>
            </a:pPr>
            <a:r>
              <a:rPr lang="ru-RU" b="1"/>
              <a:t>Хроническая</a:t>
            </a:r>
            <a:r>
              <a:rPr lang="ru-RU"/>
              <a:t> развивается под влиянием невыраженных, но длительно действующих факторов, и ведёт к изменению поведения, вспышкам немотивированной агрессии, страху, повышенной осторожности.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Отличия от «гражданского» ПТСР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 Сочетанием физиологических и психологических маркеров (например, гипервозбуждение ЦНС + экзистенциальная потеря смысла)</a:t>
            </a:r>
            <a:endParaRPr/>
          </a:p>
          <a:p>
            <a:pPr>
              <a:defRPr/>
            </a:pPr>
            <a:r>
              <a:rPr lang="ru-RU"/>
              <a:t>Эффектом «разорванной идентичности» (конфликт между «я-солдат» и «я-гражданин»). </a:t>
            </a:r>
            <a:endParaRPr/>
          </a:p>
          <a:p>
            <a:pPr>
              <a:defRPr/>
            </a:pPr>
            <a:r>
              <a:rPr lang="ru-RU"/>
              <a:t>Семейной системной травмой (родители, партнёры, дети адаптируются к изменившейся личности ветерана).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836712"/>
            <a:ext cx="8229600" cy="5487888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b="1"/>
              <a:t>Травма – </a:t>
            </a:r>
            <a:r>
              <a:rPr lang="ru-RU"/>
              <a:t>событие, связанное с мощным психотравмирующим воздействием и сопровождающимся стрессом экстремального характера. </a:t>
            </a:r>
            <a:endParaRPr/>
          </a:p>
          <a:p>
            <a:pPr>
              <a:defRPr/>
            </a:pPr>
            <a:r>
              <a:rPr lang="ru-RU" b="1"/>
              <a:t>Стресс – </a:t>
            </a:r>
            <a:r>
              <a:rPr lang="ru-RU"/>
              <a:t>совокупность неспецифических адаптационных (нормальных) реакций организма на воздействие различных неблагоприятных факторов–стрессоров (физических или психологических), нарушающее его гомеостаз, а также соответствующее состояние нервной системы организма (или организма в целом). В медицине, физиологии, психологии выделяют положительную (эустресс от др.-греч. εὖ- «хорошо») и отрицательную (дистресс от др.-греч. Δυσ «потеря») формы стресса. </a:t>
            </a:r>
            <a:endParaRPr/>
          </a:p>
          <a:p>
            <a:pPr>
              <a:defRPr/>
            </a:pPr>
            <a:r>
              <a:rPr lang="ru-RU" b="1"/>
              <a:t>Тревога – </a:t>
            </a:r>
            <a:r>
              <a:rPr lang="ru-RU"/>
              <a:t>отрицательно окрашенная эмоция, выражающая ощущение неопределённости, ожидание негативных событий, трудноопределимые предчувствия. В отличие от причин страха, причины тревоги обычно не осознаются, но она предотвращает участие человека в потенциально вредном поведении, или побуждает его к действиям по повышению вероятности благополучного исхода событий.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БПТ и мозг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/>
              <a:t>Информация о травме существует в активной рабочей памяти до тех пор, пока не произойдет ее осмысление. </a:t>
            </a:r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Таким образом формируется цикл оживления травматических воспоминаниях под воздействием триггеров, связанных с травмой и стремлением избегать неприятный опыт с попытками контролировать ход мыслей и избегать столкновения со всем, что может напоминать о травме, что в свою очередь ухудшает переработку травматического опыта. </a:t>
            </a:r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В норме эпизоды навязчивых наплывов травматических переживаний чередуются с периодами избегания, со временем по мере завершения процесса эти состояния становятся реже и менее интенсивными.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БПТ и мозг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/>
              <a:t>В ряде случаев может возникать конфликт между потребностью в осмыслении и существующей системой отношений, в этом случае возникает конфликт с последующим развитием избегающего поведения, эмоционального онемения, как проявления психологической защиты, что формирует почву для последующей манифестации коморбидных депрессивных расстройств.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 В этих случаях аффект утрачивает свою сигнальную функцию, поскольку </a:t>
            </a:r>
            <a:r>
              <a:rPr lang="ru-RU" b="1"/>
              <a:t>любая сильная эмоция </a:t>
            </a:r>
            <a:r>
              <a:rPr lang="ru-RU"/>
              <a:t>воспринимается как опасность возвращения травматического опыта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Посттравматическое стрессовое расстройство (ПТСР)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92500" lnSpcReduction="10000"/>
          </a:bodyPr>
          <a:lstStyle/>
          <a:p>
            <a:pPr algn="ctr">
              <a:buNone/>
              <a:defRPr/>
            </a:pPr>
            <a:r>
              <a:rPr lang="ru-RU"/>
              <a:t>Психическое расстройство, развивающееся вследствие мощного психотравмирующего воздействия угрожающего или катастрофического характера, сопровождающееся экстремальным стрессом, основными клиническими проявлениями выступают повторные переживания элементов травматического события в ситуации «здесь и сейчас» в форме флэшбеков, повторяющихся сновидений и кошмаров, что сопровождается чаще тревогой и паникой, но возможно также гневом, злостью, чувством вины или безнадежности, стремлением избегать внутренние и внешние стимулы, напоминающие или ассоциирующиеся со стрессором.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164479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Посттравматическое стрессовое расстройство (ПТСР)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852936"/>
            <a:ext cx="8229600" cy="3471664"/>
          </a:xfrm>
        </p:spPr>
        <p:txBody>
          <a:bodyPr/>
          <a:lstStyle/>
          <a:p>
            <a:pPr algn="ctr">
              <a:buNone/>
              <a:defRPr/>
            </a:pPr>
            <a:r>
              <a:rPr lang="ru-RU"/>
              <a:t>Клиническая манифестация ПТСР возникает вследствие мощного психотравмирующего воздействия угрожающего или катастрофического характера, сопровождающегося экстремальным стрессом.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128475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Посттравматическое стрессовое расстройство (ПТСР)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67544" y="2060848"/>
            <a:ext cx="8229600" cy="4389120"/>
          </a:xfrm>
        </p:spPr>
        <p:txBody>
          <a:bodyPr>
            <a:normAutofit lnSpcReduction="10000"/>
          </a:bodyPr>
          <a:lstStyle/>
          <a:p>
            <a:pPr>
              <a:buNone/>
              <a:defRPr/>
            </a:pPr>
            <a:r>
              <a:rPr lang="ru-RU"/>
              <a:t>К основным критериям факторов травматического переживания относят: </a:t>
            </a:r>
            <a:endParaRPr/>
          </a:p>
          <a:p>
            <a:pPr>
              <a:defRPr/>
            </a:pPr>
            <a:r>
              <a:rPr lang="ru-RU"/>
              <a:t> Событие или ситуация носят угрожающий или катастрофический характер </a:t>
            </a:r>
            <a:endParaRPr/>
          </a:p>
          <a:p>
            <a:pPr>
              <a:defRPr/>
            </a:pPr>
            <a:r>
              <a:rPr lang="ru-RU"/>
              <a:t>Событие или ситуация способны вызвать общий дистресс почти у любого индивидуума </a:t>
            </a:r>
            <a:endParaRPr/>
          </a:p>
          <a:p>
            <a:pPr>
              <a:buNone/>
              <a:defRPr/>
            </a:pPr>
            <a:endParaRPr lang="ru-RU"/>
          </a:p>
          <a:p>
            <a:pPr algn="ctr">
              <a:buNone/>
              <a:defRPr/>
            </a:pPr>
            <a:r>
              <a:rPr lang="ru-RU"/>
              <a:t>Таким образом, подчеркиваются две его особенности: отчетливо психогенная природа расстройства и выходящая за рамки обычного человеческого опыта тяжесть психотравмы.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Посттравматическое стрессовое расстройство (ПТСР)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70000" lnSpcReduction="20000"/>
          </a:bodyPr>
          <a:lstStyle/>
          <a:p>
            <a:pPr>
              <a:buNone/>
              <a:defRPr/>
            </a:pPr>
            <a:r>
              <a:rPr lang="ru-RU"/>
              <a:t>В клинической картине ПТСР выделяют следующую специфическую (основную) симптоматику: 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 Повторяющиеся переживания травмирующего события (флэшбеки, представленные в навязчивых реминисценциях, ярких навязчивых воспоминаниях или повторяющихся снах). В большинстве случаев они неприятны и аффективно насыщенны. 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Избегание действий и ситуаций, напоминающих о травме (фактическое избегание, чувство «онемения» и эмоционального притупления, отрешенности, невосприимчивости к окружающему, эмоциональная отстраненность, ангедония, ограничительное поведение)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Чрезмерное физиологическое возбуждение (бессонница, связанная с наплывом неприятных воспоминаний о травматическом событии, гипервигилитет – сверхнастороженность, повышенная реакция испуга)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Посттравматическое стрессовое расстройство (ПТСР)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55000" lnSpcReduction="20000"/>
          </a:bodyPr>
          <a:lstStyle/>
          <a:p>
            <a:pPr>
              <a:buNone/>
              <a:defRPr/>
            </a:pPr>
            <a:r>
              <a:rPr lang="ru-RU"/>
              <a:t>Также у пациентов с ПТСР могут отмечаться следующие нарушения: </a:t>
            </a:r>
          </a:p>
          <a:p>
            <a:pPr>
              <a:defRPr/>
            </a:pPr>
            <a:r>
              <a:rPr lang="ru-RU"/>
              <a:t>Психогенная амнезия, либо частичная, либо полная, в отношении важных аспектов периода воздействия стрессора. </a:t>
            </a:r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Формирование депрессивных переживаний, эпизодическая или генерализованная тревожность. </a:t>
            </a:r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Постоянное внутреннее напряжение, в котором находится пострадавший (в связи с обострением инстинкта самосохранения), затрудняет модуляцию аффекта: иногда пострадавшие не могут сдержать вспышки гнева даже по незначительному поводу. Могут отмечаться острые вспышки страха, паники или агрессии, вызванные воспоминаниями о травме. </a:t>
            </a:r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Нарушения сна – бессонница (затруднение засыпания), ночные кошмары. Другими явлениями, присущими ПТСР и связанными со сном, являются: сомнамбулизм, сноговорение, гипнагогические и гипнопомпические галлюцинации, уменьшение представленности 4-й стадии сна. Также при ПТСР нередко обнаруживаются расстройства дыхания во сне. </a:t>
            </a:r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Субъективно воспринимаемые нарушения памяти: затруднения запоминания; снижение ретенции в памяти той или иной информации; трудности воспроизведения.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Посттравматическое стрессовое расстройство (ПТСР)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/>
              <a:t>Повышенный рефлекс четверохолмия на внезапные раздражители внешней среды (световые, зрительные, слуховые, тактильные): может легко возникнуть вздрагивание, вскакивание, вскрикивание или наоборот, «застывание». Иногда сопровождается вегетативными проявлениями (повышением артериального давления, появлением тахикардии и пр.). Обусловлен связями тектума (верхних холмиков четверохолмия у человека) с шейными и грудными сегментами спинного мозга. 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Постоянное избегание стимулов, связанных с травмой, и </a:t>
            </a:r>
            <a:r>
              <a:rPr lang="ru-RU" i="1"/>
              <a:t>numbing </a:t>
            </a:r>
            <a:r>
              <a:rPr lang="ru-RU"/>
              <a:t>— эмоциональное онемение, блокировка эмоциональных реакций, оцепенение (не наблюдалось до травмы).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Посттравматическое стрессовое расстройство (ПТСР)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92500"/>
          </a:bodyPr>
          <a:lstStyle/>
          <a:p>
            <a:pPr>
              <a:buNone/>
              <a:defRPr/>
            </a:pPr>
            <a:r>
              <a:rPr lang="ru-RU"/>
              <a:t>Коморбидность является характерным признаком ПТСР.</a:t>
            </a:r>
            <a:endParaRPr/>
          </a:p>
          <a:p>
            <a:pPr>
              <a:buNone/>
              <a:defRPr/>
            </a:pPr>
            <a:endParaRPr lang="ru-RU"/>
          </a:p>
          <a:p>
            <a:pPr algn="ctr">
              <a:buNone/>
              <a:defRPr/>
            </a:pPr>
            <a:r>
              <a:rPr lang="ru-RU"/>
              <a:t> Патология, коморбидная ПТСР, широко распространена и представлена разнообразными сочетаниями клинико-психопатологических проявлений. Подобные состояния позволили выделить группу расстройств, обозначаемых как атипичные ПТСР, включающую разнородные симптомокомплексы, представленные перекрыванием проявлений ПТСР, как психогенного расстройства, с нарушениями других психопатологических регистров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Посттравматическое стрессовое расстройство (ПТСР)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70000" lnSpcReduction="20000"/>
          </a:bodyPr>
          <a:lstStyle/>
          <a:p>
            <a:pPr algn="ctr">
              <a:buNone/>
              <a:defRPr/>
            </a:pPr>
            <a:r>
              <a:rPr lang="ru-RU"/>
              <a:t>Среди коморбидных ПТСР психических нарушений разные исследователи называют: </a:t>
            </a:r>
            <a:endParaRPr/>
          </a:p>
          <a:p>
            <a:pPr algn="ctr"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паническое расстройство; </a:t>
            </a:r>
            <a:endParaRPr/>
          </a:p>
          <a:p>
            <a:pPr>
              <a:defRPr/>
            </a:pPr>
            <a:r>
              <a:rPr lang="ru-RU"/>
              <a:t> генерализованное тревожное расстройство; </a:t>
            </a:r>
            <a:endParaRPr/>
          </a:p>
          <a:p>
            <a:pPr>
              <a:defRPr/>
            </a:pPr>
            <a:r>
              <a:rPr lang="ru-RU"/>
              <a:t>социальная фобия; </a:t>
            </a:r>
            <a:endParaRPr/>
          </a:p>
          <a:p>
            <a:pPr>
              <a:defRPr/>
            </a:pPr>
            <a:r>
              <a:rPr lang="ru-RU"/>
              <a:t>специфическая фобия; </a:t>
            </a:r>
            <a:endParaRPr/>
          </a:p>
          <a:p>
            <a:pPr>
              <a:defRPr/>
            </a:pPr>
            <a:r>
              <a:rPr lang="ru-RU"/>
              <a:t>диссоциативные расстройства; </a:t>
            </a:r>
            <a:endParaRPr/>
          </a:p>
          <a:p>
            <a:pPr>
              <a:defRPr/>
            </a:pPr>
            <a:r>
              <a:rPr lang="ru-RU"/>
              <a:t>большое депрессивное расстройство или депрессивный эпизод, рекуррентное депрессивное расстройство; </a:t>
            </a:r>
            <a:endParaRPr/>
          </a:p>
          <a:p>
            <a:pPr>
              <a:defRPr/>
            </a:pPr>
            <a:r>
              <a:rPr lang="ru-RU"/>
              <a:t>биполярное аффективное расстройство; </a:t>
            </a:r>
            <a:endParaRPr/>
          </a:p>
          <a:p>
            <a:pPr>
              <a:defRPr/>
            </a:pPr>
            <a:r>
              <a:rPr lang="ru-RU"/>
              <a:t>зависимость от психоактивных веществ (ПАВ) </a:t>
            </a:r>
            <a:endParaRPr/>
          </a:p>
          <a:p>
            <a:pPr>
              <a:defRPr/>
            </a:pPr>
            <a:r>
              <a:rPr lang="ru-RU"/>
              <a:t> резидуально-органические заболевания головного мозга; </a:t>
            </a:r>
            <a:endParaRPr/>
          </a:p>
          <a:p>
            <a:pPr>
              <a:defRPr/>
            </a:pPr>
            <a:r>
              <a:rPr lang="ru-RU"/>
              <a:t>органические заболевания головного мозга; </a:t>
            </a:r>
            <a:endParaRPr/>
          </a:p>
          <a:p>
            <a:pPr>
              <a:defRPr/>
            </a:pPr>
            <a:r>
              <a:rPr lang="ru-RU"/>
              <a:t> шизофрения.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Дигностика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200483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/>
              <a:t>Инструментальные диагностические исследования 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060848"/>
            <a:ext cx="8229600" cy="4263752"/>
          </a:xfrm>
        </p:spPr>
        <p:txBody>
          <a:bodyPr>
            <a:normAutofit fontScale="92500"/>
          </a:bodyPr>
          <a:lstStyle/>
          <a:p>
            <a:pPr algn="ctr">
              <a:buNone/>
              <a:defRPr/>
            </a:pPr>
            <a:r>
              <a:rPr lang="ru-RU" b="1"/>
              <a:t>На текущий момент не существует каких-либо инструментальных методов диагностики ПТСР. Основная цель инструментальных обследований - исключение соматических (в т.ч. неврологических) заболеваний, при которых могут наблюдаться симптомы, схожие с ПТСР. </a:t>
            </a:r>
          </a:p>
          <a:p>
            <a:pPr algn="ctr">
              <a:buNone/>
              <a:defRPr/>
            </a:pPr>
            <a:endParaRPr lang="ru-RU" b="1"/>
          </a:p>
          <a:p>
            <a:pPr algn="ctr">
              <a:buNone/>
              <a:defRPr/>
            </a:pPr>
            <a:r>
              <a:rPr lang="ru-RU"/>
              <a:t> Пациентам с ПТСР рекомендуется регистрация электрокардиограммы для оценки соматического состояния, исключения сердечно-сосудистой патологии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Диагностика ПТСР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algn="ctr">
              <a:buNone/>
              <a:defRPr/>
            </a:pPr>
            <a:r>
              <a:rPr lang="ru-RU"/>
              <a:t>Пациентам с ПТСР рекомендуется проведение электроэнцефалографии для оценки биоэлектрических потенциалов головного мозга и исключения пароксизмальных состояний </a:t>
            </a:r>
          </a:p>
          <a:p>
            <a:pPr algn="ctr">
              <a:buNone/>
              <a:defRPr/>
            </a:pPr>
            <a:r>
              <a:rPr lang="ru-RU" i="1"/>
              <a:t>электроэнцефалографическое исследование рекомендуется для первичных пациентов, которые ранее не подвергались этим исследованиям, и/ или при наличии клинических или анамнестических показаний. А также по назначению врача-невролога. 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Диагностика ПТСР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algn="ctr">
              <a:buNone/>
              <a:defRPr/>
            </a:pPr>
            <a:r>
              <a:rPr lang="ru-RU"/>
              <a:t>Пациентам с ПТСР рекомендуется проведение дуплексного сканирования транскраниальных артерий и вен для исключения сосудистой патологии </a:t>
            </a:r>
          </a:p>
          <a:p>
            <a:pPr algn="ctr">
              <a:buNone/>
              <a:defRPr/>
            </a:pPr>
            <a:r>
              <a:rPr lang="ru-RU" i="1"/>
              <a:t>дуплексное сканирование транскраниальных артерий и вен рекомендуется для первичных пациентов, которые ранее не подвергались этим исследованиям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Диагностика ПТСР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algn="ctr">
              <a:buNone/>
              <a:defRPr/>
            </a:pPr>
            <a:r>
              <a:rPr lang="ru-RU"/>
              <a:t>Пациентам с ПТСР рекомендуется проведение магнитно-резонансной томографии (МРТ) головного мозга для исключения органического поражения головного мозга </a:t>
            </a:r>
          </a:p>
          <a:p>
            <a:pPr algn="ctr">
              <a:buNone/>
              <a:defRPr/>
            </a:pPr>
            <a:endParaRPr lang="ru-RU"/>
          </a:p>
          <a:p>
            <a:pPr algn="ctr">
              <a:buNone/>
              <a:defRPr/>
            </a:pPr>
            <a:r>
              <a:rPr lang="ru-RU" i="1"/>
              <a:t>МРТ головного мозга рекомендуется для первичных пациентов, которые ранее не подвергались этим исследованиям, и/или при наличии клинических или анамнестических показаний. А также по назначению врача-невролога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Психодиагностика ПТСР, БПТ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77500" lnSpcReduction="20000"/>
          </a:bodyPr>
          <a:lstStyle/>
          <a:p>
            <a:pPr algn="ctr">
              <a:buNone/>
              <a:defRPr/>
            </a:pPr>
            <a:r>
              <a:rPr lang="ru-RU"/>
              <a:t>У участников боевых действий:</a:t>
            </a:r>
            <a:endParaRPr/>
          </a:p>
          <a:p>
            <a:pPr>
              <a:defRPr/>
            </a:pPr>
            <a:r>
              <a:rPr lang="ru-RU"/>
              <a:t>Клинические методы:</a:t>
            </a:r>
            <a:endParaRPr/>
          </a:p>
          <a:p>
            <a:pPr>
              <a:defRPr/>
            </a:pPr>
            <a:r>
              <a:rPr lang="en-US"/>
              <a:t> - </a:t>
            </a:r>
            <a:r>
              <a:rPr lang="ru-RU"/>
              <a:t>Шкала</a:t>
            </a:r>
            <a:r>
              <a:rPr lang="en-US"/>
              <a:t> «CAPS-5» (Clinic Administered PTSD Scale) — «</a:t>
            </a:r>
            <a:r>
              <a:rPr lang="ru-RU"/>
              <a:t>золотой стандарт</a:t>
            </a:r>
            <a:r>
              <a:rPr lang="en-US"/>
              <a:t>» </a:t>
            </a:r>
            <a:r>
              <a:rPr lang="ru-RU"/>
              <a:t>для ПТСР</a:t>
            </a:r>
            <a:r>
              <a:rPr lang="en-US"/>
              <a:t>.</a:t>
            </a:r>
            <a:endParaRPr lang="ru-RU"/>
          </a:p>
          <a:p>
            <a:pPr>
              <a:defRPr/>
            </a:pPr>
            <a:r>
              <a:rPr lang="en-US"/>
              <a:t> </a:t>
            </a:r>
            <a:r>
              <a:rPr lang="ru-RU"/>
              <a:t>- Опросник «PCL-5» (Self-Report) для скрининга.</a:t>
            </a:r>
            <a:endParaRPr/>
          </a:p>
          <a:p>
            <a:pPr>
              <a:defRPr/>
            </a:pPr>
            <a:r>
              <a:rPr lang="ru-RU"/>
              <a:t> - MMPI-2 с акцентом на шкалы F (тревога), 4 (депрессия), 8 (когнитивный диссонанс). </a:t>
            </a:r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Психофизиологические маркеры:</a:t>
            </a:r>
            <a:endParaRPr/>
          </a:p>
          <a:p>
            <a:pPr>
              <a:defRPr/>
            </a:pPr>
            <a:r>
              <a:rPr lang="ru-RU"/>
              <a:t> - Повышенный уровень «кортизола» и «норадреналина» (анализ слюны/крови). </a:t>
            </a:r>
            <a:endParaRPr/>
          </a:p>
          <a:p>
            <a:pPr>
              <a:defRPr/>
            </a:pPr>
            <a:r>
              <a:rPr lang="ru-RU"/>
              <a:t>- Нарушение «вариабельности сердечного ритма» (ВСР) — показатель дисрегуляции вегетативной нервной системы. </a:t>
            </a:r>
            <a:endParaRPr/>
          </a:p>
          <a:p>
            <a:pPr>
              <a:defRPr/>
            </a:pPr>
            <a:r>
              <a:rPr lang="ru-RU"/>
              <a:t>- Гиперактивация «миндалины» и сниженная активность «префронтальной коры» (фМРТ, ЭЭГ).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Психодиагностика ПТСР, БПТ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buNone/>
              <a:defRPr/>
            </a:pPr>
            <a:r>
              <a:rPr lang="ru-RU"/>
              <a:t>У членов семьи:</a:t>
            </a:r>
            <a:endParaRPr/>
          </a:p>
          <a:p>
            <a:pPr>
              <a:defRPr/>
            </a:pPr>
            <a:r>
              <a:rPr lang="ru-RU"/>
              <a:t>Опросник PROQOL (профессиональное качество жизни) для выявления вторичной травмы. </a:t>
            </a:r>
            <a:endParaRPr/>
          </a:p>
          <a:p>
            <a:pPr>
              <a:defRPr/>
            </a:pPr>
            <a:r>
              <a:rPr lang="ru-RU"/>
              <a:t>Шкала семейной адаптации и сплочённости (FACES-3) — диагностика ролевых нарушений.</a:t>
            </a:r>
            <a:endParaRPr/>
          </a:p>
          <a:p>
            <a:pPr>
              <a:defRPr/>
            </a:pPr>
            <a:r>
              <a:rPr lang="ru-RU"/>
              <a:t> Методика «Семейная социограмма» — визуализация эмоциональных связей. 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Психодиагностика ПТСР, БПТ</a:t>
            </a:r>
            <a:br>
              <a:rPr lang="ru-RU"/>
            </a:br>
            <a:r>
              <a:rPr lang="ru-RU"/>
              <a:t>Сводный итог: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85000" lnSpcReduction="20000"/>
          </a:bodyPr>
          <a:lstStyle/>
          <a:p>
            <a:pPr algn="ctr">
              <a:buNone/>
              <a:defRPr/>
            </a:pPr>
            <a:r>
              <a:rPr lang="ru-RU"/>
              <a:t>Психофизиологические механизмы травмы</a:t>
            </a:r>
            <a:endParaRPr/>
          </a:p>
          <a:p>
            <a:pPr>
              <a:defRPr/>
            </a:pPr>
            <a:r>
              <a:rPr lang="ru-RU"/>
              <a:t>  Гипервозбуждение симпатической НС:</a:t>
            </a:r>
            <a:endParaRPr/>
          </a:p>
          <a:p>
            <a:pPr>
              <a:buNone/>
              <a:defRPr/>
            </a:pPr>
            <a:r>
              <a:rPr lang="ru-RU"/>
              <a:t> Приступы тахикардии, гипергидроз, бессонница. </a:t>
            </a:r>
            <a:endParaRPr/>
          </a:p>
          <a:p>
            <a:pPr>
              <a:buNone/>
              <a:defRPr/>
            </a:pPr>
            <a:r>
              <a:rPr lang="ru-RU"/>
              <a:t>Тест: реакция на триггеры (например, звук взрыва в записи) + замер кожно-гальванической реакции (КГР).</a:t>
            </a:r>
            <a:endParaRPr/>
          </a:p>
          <a:p>
            <a:pPr>
              <a:buNone/>
              <a:defRPr/>
            </a:pPr>
            <a:r>
              <a:rPr lang="ru-RU"/>
              <a:t> </a:t>
            </a:r>
          </a:p>
          <a:p>
            <a:pPr>
              <a:defRPr/>
            </a:pPr>
            <a:r>
              <a:rPr lang="ru-RU"/>
              <a:t>Диссоциативные состояния: </a:t>
            </a:r>
            <a:endParaRPr/>
          </a:p>
          <a:p>
            <a:pPr>
              <a:buNone/>
              <a:defRPr/>
            </a:pPr>
            <a:r>
              <a:rPr lang="ru-RU"/>
              <a:t>«Замирание» (freeze-реакция) из-за перегрузки гиппокампа.</a:t>
            </a:r>
            <a:endParaRPr/>
          </a:p>
          <a:p>
            <a:pPr>
              <a:buNone/>
              <a:defRPr/>
            </a:pPr>
            <a:r>
              <a:rPr lang="ru-RU"/>
              <a:t>  Метод: отслеживание «дельта-ритмов» на ЭЭГ. </a:t>
            </a:r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Нарушение окситоциновой системы у семей: </a:t>
            </a:r>
            <a:endParaRPr/>
          </a:p>
          <a:p>
            <a:pPr>
              <a:buNone/>
              <a:defRPr/>
            </a:pPr>
            <a:r>
              <a:rPr lang="ru-RU"/>
              <a:t> Снижение доверия, эмоциональное онемение.</a:t>
            </a:r>
            <a:endParaRPr/>
          </a:p>
          <a:p>
            <a:pPr>
              <a:buNone/>
              <a:defRPr/>
            </a:pPr>
            <a:r>
              <a:rPr lang="ru-RU"/>
              <a:t>Лабораторный анализ: уровень окситоцина в крови.  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30352" y="1316736"/>
            <a:ext cx="7772400" cy="4992584"/>
          </a:xfrm>
        </p:spPr>
        <p:txBody>
          <a:bodyPr/>
          <a:lstStyle/>
          <a:p>
            <a:pPr algn="ctr">
              <a:defRPr/>
            </a:pPr>
            <a:r>
              <a:rPr lang="ru-RU" sz="5400"/>
              <a:t>Цели и методы психологической помощи участникам СВО и членам их семей на разных этапах развития травмы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lnSpcReduction="10000"/>
          </a:bodyPr>
          <a:lstStyle/>
          <a:p>
            <a:pPr algn="ctr">
              <a:buNone/>
              <a:defRPr/>
            </a:pPr>
            <a:r>
              <a:rPr lang="ru-RU"/>
              <a:t>Военные действия наносят значительный психологический урон как самим участникам боевых действий, так и их семьям. Психологическая помощь в таких случаях должна учитывать особенности травмы, которая развивается в несколько этапов — от острой стрессовой реакции до посттравматического стрессового расстройства (ПТСР) и последующих долговременных последствий. В зависимости от стадии травмы меняются и цели, и методы психологического воздействия.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128475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Острая стадия (во время и сразу после боевых действий)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Цели: </a:t>
            </a:r>
            <a:endParaRPr/>
          </a:p>
          <a:p>
            <a:pPr>
              <a:defRPr/>
            </a:pPr>
            <a:r>
              <a:rPr lang="ru-RU"/>
              <a:t> Стабилизация эмоционального состояния</a:t>
            </a:r>
            <a:endParaRPr/>
          </a:p>
          <a:p>
            <a:pPr>
              <a:defRPr/>
            </a:pPr>
            <a:r>
              <a:rPr lang="ru-RU"/>
              <a:t> Помощь в адаптации к экстремальным обстоятельствам </a:t>
            </a:r>
            <a:endParaRPr/>
          </a:p>
          <a:p>
            <a:pPr>
              <a:defRPr/>
            </a:pPr>
            <a:r>
              <a:rPr lang="ru-RU"/>
              <a:t>Профилактика развития хронических расстройств.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Острая стадия (во время и сразу после боевых действий)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92500"/>
          </a:bodyPr>
          <a:lstStyle/>
          <a:p>
            <a:pPr>
              <a:defRPr/>
            </a:pPr>
            <a:r>
              <a:rPr lang="ru-RU"/>
              <a:t>Методы:</a:t>
            </a:r>
            <a:endParaRPr/>
          </a:p>
          <a:p>
            <a:pPr>
              <a:defRPr/>
            </a:pPr>
            <a:r>
              <a:rPr lang="ru-RU"/>
              <a:t> Психологическое консультирование и первая помощь (психологическая поддержка) </a:t>
            </a:r>
            <a:endParaRPr/>
          </a:p>
          <a:p>
            <a:pPr>
              <a:defRPr/>
            </a:pPr>
            <a:r>
              <a:rPr lang="ru-RU"/>
              <a:t>Техники кризисного вмешательства </a:t>
            </a:r>
            <a:endParaRPr/>
          </a:p>
          <a:p>
            <a:pPr>
              <a:defRPr/>
            </a:pPr>
            <a:r>
              <a:rPr lang="ru-RU"/>
              <a:t> Обеспечение безопасного пространства для выражения эмоций </a:t>
            </a:r>
            <a:endParaRPr/>
          </a:p>
          <a:p>
            <a:pPr>
              <a:defRPr/>
            </a:pPr>
            <a:r>
              <a:rPr lang="ru-RU"/>
              <a:t>Обучение базовым навыкам саморегуляции (дыхательные техники, методы снятия напряжения) </a:t>
            </a:r>
            <a:endParaRPr/>
          </a:p>
          <a:p>
            <a:pPr>
              <a:defRPr/>
            </a:pPr>
            <a:r>
              <a:rPr lang="ru-RU"/>
              <a:t> Групповые занятия с участниками для уменьшения чувства изоляции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980728"/>
            <a:ext cx="8229600" cy="2304256"/>
          </a:xfrm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ru-RU" sz="4400"/>
              <a:t>Подострая стадия (первые недели и месяцы после возвращения из зоны боевых действий) 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924944"/>
            <a:ext cx="8229600" cy="3399656"/>
          </a:xfrm>
        </p:spPr>
        <p:txBody>
          <a:bodyPr/>
          <a:lstStyle/>
          <a:p>
            <a:pPr>
              <a:buNone/>
              <a:defRPr/>
            </a:pPr>
            <a:r>
              <a:rPr lang="ru-RU"/>
              <a:t>Цели:</a:t>
            </a:r>
            <a:endParaRPr/>
          </a:p>
          <a:p>
            <a:pPr>
              <a:defRPr/>
            </a:pPr>
            <a:r>
              <a:rPr lang="ru-RU"/>
              <a:t> Эмоциональная обработка пережитого опыта</a:t>
            </a:r>
            <a:endParaRPr/>
          </a:p>
          <a:p>
            <a:pPr>
              <a:defRPr/>
            </a:pPr>
            <a:r>
              <a:rPr lang="ru-RU"/>
              <a:t>Обеспечение социальной поддержки </a:t>
            </a:r>
            <a:endParaRPr/>
          </a:p>
          <a:p>
            <a:pPr>
              <a:defRPr/>
            </a:pPr>
            <a:r>
              <a:rPr lang="ru-RU"/>
              <a:t>Предотвращение развития ПТСР или уменьшение его тяжести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332656"/>
            <a:ext cx="8229600" cy="187220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/>
              <a:t>Подострая стадия (первые недели и месяцы после возвращения из зоны боевых действий)</a:t>
            </a:r>
            <a:endParaRPr lang="ru-RU" sz="320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132856"/>
            <a:ext cx="8229600" cy="4191744"/>
          </a:xfrm>
        </p:spPr>
        <p:txBody>
          <a:bodyPr/>
          <a:lstStyle/>
          <a:p>
            <a:pPr>
              <a:buNone/>
              <a:defRPr/>
            </a:pPr>
            <a:r>
              <a:rPr lang="ru-RU"/>
              <a:t>Методы: </a:t>
            </a:r>
            <a:endParaRPr/>
          </a:p>
          <a:p>
            <a:pPr>
              <a:defRPr/>
            </a:pPr>
            <a:r>
              <a:rPr lang="ru-RU"/>
              <a:t>Индивидуальная психотерапия (когнитивно-поведенческая терапия, экспозиционная терапия) </a:t>
            </a:r>
            <a:endParaRPr/>
          </a:p>
          <a:p>
            <a:pPr>
              <a:defRPr/>
            </a:pPr>
            <a:r>
              <a:rPr lang="ru-RU"/>
              <a:t>Семейная терапия для гармонизации отношений и поддержки близких </a:t>
            </a:r>
            <a:endParaRPr/>
          </a:p>
          <a:p>
            <a:pPr>
              <a:defRPr/>
            </a:pPr>
            <a:r>
              <a:rPr lang="ru-RU"/>
              <a:t> Психообразование и информирование о возможных реакциях и симптомах</a:t>
            </a:r>
            <a:endParaRPr/>
          </a:p>
          <a:p>
            <a:pPr>
              <a:defRPr/>
            </a:pPr>
            <a:r>
              <a:rPr lang="ru-RU"/>
              <a:t> Групповая терапия и взаимопомощь с другими участниками боевых действий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2796920"/>
          </a:xfrm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ru-RU" sz="4400"/>
              <a:t>Хроническая стадия (поздние проявления травмы, ПТСР, депрессии, тревожные расстройства) 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924944"/>
            <a:ext cx="8229600" cy="3399656"/>
          </a:xfrm>
        </p:spPr>
        <p:txBody>
          <a:bodyPr/>
          <a:lstStyle/>
          <a:p>
            <a:pPr>
              <a:buNone/>
              <a:defRPr/>
            </a:pPr>
            <a:r>
              <a:rPr lang="ru-RU"/>
              <a:t>Цели: </a:t>
            </a:r>
            <a:endParaRPr/>
          </a:p>
          <a:p>
            <a:pPr>
              <a:defRPr/>
            </a:pPr>
            <a:r>
              <a:rPr lang="ru-RU"/>
              <a:t>Реконструкция личности и восстановление социальной активности</a:t>
            </a:r>
            <a:endParaRPr/>
          </a:p>
          <a:p>
            <a:pPr>
              <a:defRPr/>
            </a:pPr>
            <a:r>
              <a:rPr lang="ru-RU"/>
              <a:t> Работа с травматическими воспоминаниями </a:t>
            </a:r>
            <a:endParaRPr/>
          </a:p>
          <a:p>
            <a:pPr>
              <a:defRPr/>
            </a:pPr>
            <a:r>
              <a:rPr lang="ru-RU"/>
              <a:t> Улучшение качества жизни и предотвращение суицидального поведения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207684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000"/>
              <a:t>Хроническая стадия (поздние проявления травмы, ПТСР, депрессии, тревожные расстройства)</a:t>
            </a:r>
            <a:endParaRPr lang="ru-RU" sz="360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996952"/>
            <a:ext cx="8229600" cy="332764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/>
              <a:t>Специализированные психотерапевтические техники: когнитивно-поведенческая терапия, терапия принятия и ответственности (ACT), EMDR (десенсибилизация и переработка движением глаз)</a:t>
            </a:r>
            <a:endParaRPr/>
          </a:p>
          <a:p>
            <a:pPr>
              <a:defRPr/>
            </a:pPr>
            <a:r>
              <a:rPr lang="ru-RU"/>
              <a:t> Медикаментозная поддержка при необходимости, в сотрудничестве с психиатрами </a:t>
            </a:r>
            <a:endParaRPr/>
          </a:p>
          <a:p>
            <a:pPr>
              <a:defRPr/>
            </a:pPr>
            <a:r>
              <a:rPr lang="ru-RU"/>
              <a:t>Поддерживающие групповые программы и программы реабилитации </a:t>
            </a:r>
            <a:endParaRPr/>
          </a:p>
          <a:p>
            <a:pPr>
              <a:defRPr/>
            </a:pPr>
            <a:r>
              <a:rPr lang="ru-RU"/>
              <a:t>Семейное сопровождение и терапия для предупреждения вторичной травматизации близких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268760"/>
            <a:ext cx="8229600" cy="5055840"/>
          </a:xfrm>
        </p:spPr>
        <p:txBody>
          <a:bodyPr>
            <a:normAutofit fontScale="92500" lnSpcReduction="10000"/>
          </a:bodyPr>
          <a:lstStyle/>
          <a:p>
            <a:pPr>
              <a:buNone/>
              <a:defRPr/>
            </a:pPr>
            <a:r>
              <a:rPr lang="ru-RU"/>
              <a:t>Особое внимание уделяется семьям участников военных действий, которые также переживают стресс и могут сталкиваться с проблемами адаптации. </a:t>
            </a:r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Психологическая помощь им направлена на:</a:t>
            </a:r>
            <a:endParaRPr/>
          </a:p>
          <a:p>
            <a:pPr>
              <a:defRPr/>
            </a:pPr>
            <a:r>
              <a:rPr lang="ru-RU"/>
              <a:t>  Поддержку эмоционального состояния и предотвращение выгорания личности </a:t>
            </a:r>
            <a:endParaRPr/>
          </a:p>
          <a:p>
            <a:pPr>
              <a:defRPr/>
            </a:pPr>
            <a:r>
              <a:rPr lang="ru-RU"/>
              <a:t>Обучение навыкам конфликтного и стрессового управления </a:t>
            </a:r>
            <a:endParaRPr/>
          </a:p>
          <a:p>
            <a:pPr>
              <a:defRPr/>
            </a:pPr>
            <a:r>
              <a:rPr lang="ru-RU"/>
              <a:t> Помощь в восстановлении семейных связей и коммуникации</a:t>
            </a:r>
            <a:endParaRPr/>
          </a:p>
          <a:p>
            <a:pPr>
              <a:defRPr/>
            </a:pPr>
            <a:r>
              <a:rPr lang="ru-RU"/>
              <a:t> Информационную поддержку о механизмах травмы и способах поддержки близкого человека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30352" y="1316736"/>
            <a:ext cx="7772400" cy="4416520"/>
          </a:xfrm>
        </p:spPr>
        <p:txBody>
          <a:bodyPr/>
          <a:lstStyle/>
          <a:p>
            <a:pPr algn="ctr">
              <a:defRPr/>
            </a:pPr>
            <a:r>
              <a:rPr lang="ru-RU" sz="3600"/>
              <a:t>Планы проведения психокоррекционных занятий для участников боевых действий, взрослых членов их семей, несовершеннолетних членов их семей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193282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Для участников боевых действий:</a:t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276872"/>
            <a:ext cx="8229600" cy="404772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  <a:defRPr/>
            </a:pPr>
            <a:r>
              <a:rPr lang="ru-RU"/>
              <a:t>Цель : Улучшение эмоциональной стабилизации и снижение симптомов тревоги и стресса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Структура: </a:t>
            </a:r>
            <a:endParaRPr/>
          </a:p>
          <a:p>
            <a:pPr>
              <a:defRPr/>
            </a:pPr>
            <a:r>
              <a:rPr lang="ru-RU"/>
              <a:t>Приветствие и создание безопасной атмосферы (5 мин)</a:t>
            </a:r>
            <a:endParaRPr/>
          </a:p>
          <a:p>
            <a:pPr>
              <a:defRPr/>
            </a:pPr>
            <a:r>
              <a:rPr lang="ru-RU"/>
              <a:t> Обсуждение текущего состояния и переживаний (10 мин)</a:t>
            </a:r>
            <a:endParaRPr/>
          </a:p>
          <a:p>
            <a:pPr>
              <a:defRPr/>
            </a:pPr>
            <a:r>
              <a:rPr lang="ru-RU"/>
              <a:t> Обучение техникам саморегуляции: дыхательные упражнения, расслабление мышц (10 мин) </a:t>
            </a:r>
            <a:endParaRPr/>
          </a:p>
          <a:p>
            <a:pPr>
              <a:buNone/>
              <a:defRPr/>
            </a:pPr>
            <a:r>
              <a:rPr lang="ru-RU" i="1"/>
              <a:t>	упражнение «Глубокое дыхание по квадрату». Инструкция: вдохнуть на счет 4, задержать дыхание на 4, выдохнуть на 4 и снова задержать на 4; повторять 3-5 раз. Это помогает снизить уровень тревоги и вернуть контроль над телом.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Когнитивное переосмысление негативных мыслей (15 мин) </a:t>
            </a:r>
            <a:endParaRPr/>
          </a:p>
          <a:p>
            <a:pPr>
              <a:buNone/>
              <a:defRPr/>
            </a:pPr>
            <a:r>
              <a:rPr lang="ru-RU" i="1"/>
              <a:t>	дневник смэр</a:t>
            </a:r>
          </a:p>
          <a:p>
            <a:pPr>
              <a:buNone/>
              <a:defRPr/>
            </a:pPr>
            <a:endParaRPr lang="ru-RU" i="1"/>
          </a:p>
          <a:p>
            <a:pPr>
              <a:defRPr/>
            </a:pPr>
            <a:r>
              <a:rPr lang="ru-RU"/>
              <a:t> Планирование домашних заданий для практики навыков (5 мин)</a:t>
            </a:r>
            <a:endParaRPr/>
          </a:p>
          <a:p>
            <a:pPr>
              <a:defRPr/>
            </a:pPr>
            <a:r>
              <a:rPr lang="ru-RU"/>
              <a:t> Подведение итогов и прощание (5 мин)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Для взрослых членов семьи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70000" lnSpcReduction="20000"/>
          </a:bodyPr>
          <a:lstStyle/>
          <a:p>
            <a:pPr>
              <a:buNone/>
              <a:defRPr/>
            </a:pPr>
            <a:r>
              <a:rPr lang="ru-RU"/>
              <a:t>Цель: Снижение уровня стресса и укрепление поддержки внутри семьи.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Структура: </a:t>
            </a:r>
            <a:endParaRPr/>
          </a:p>
          <a:p>
            <a:pPr>
              <a:defRPr/>
            </a:pPr>
            <a:r>
              <a:rPr lang="ru-RU"/>
              <a:t> Вступительное слово, установление контакта (5 мин) </a:t>
            </a:r>
            <a:endParaRPr/>
          </a:p>
          <a:p>
            <a:pPr>
              <a:defRPr/>
            </a:pPr>
            <a:r>
              <a:rPr lang="ru-RU"/>
              <a:t>Обсуждение трудностей и эмоциональных переживаний (10 мин)</a:t>
            </a:r>
            <a:endParaRPr/>
          </a:p>
          <a:p>
            <a:pPr>
              <a:defRPr/>
            </a:pPr>
            <a:r>
              <a:rPr lang="ru-RU"/>
              <a:t>  Психообразование о стрессовых реакциях и травме (15 мин) — Разработка совместных стратегий поддержки участника боевых действий (15 мин) </a:t>
            </a:r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 i="1"/>
              <a:t>	упражнение «Колесо поддержки». Нужно нарисовать круг и разделить его на сектора, каждый из которых символизирует источник поддержки (семья, друзья, специалисты, хобби и т.д.). Затем обсудить, какие из этих источников активны и что можно улучшить для повышения поддержки.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Рекомендации по саморелаксации и управлению стрессом (10 мин) </a:t>
            </a:r>
            <a:endParaRPr/>
          </a:p>
          <a:p>
            <a:pPr>
              <a:defRPr/>
            </a:pPr>
            <a:r>
              <a:rPr lang="ru-RU"/>
              <a:t>Завершение и подведение итогов (5 мин)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186081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Для несовершеннолетних членов семьи:</a:t>
            </a:r>
            <a:br>
              <a:rPr lang="ru-RU"/>
            </a:b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77500" lnSpcReduction="20000"/>
          </a:bodyPr>
          <a:lstStyle/>
          <a:p>
            <a:pPr>
              <a:buNone/>
              <a:defRPr/>
            </a:pPr>
            <a:r>
              <a:rPr lang="ru-RU"/>
              <a:t>Цель: Обеспечение эмоциональной поддержки и развитие навыков выражения чувств.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Структура: </a:t>
            </a:r>
            <a:endParaRPr/>
          </a:p>
          <a:p>
            <a:pPr>
              <a:defRPr/>
            </a:pPr>
            <a:r>
              <a:rPr lang="ru-RU"/>
              <a:t>Приветствие, создание доверительной обстановки (5 мин) </a:t>
            </a:r>
            <a:endParaRPr/>
          </a:p>
          <a:p>
            <a:pPr>
              <a:defRPr/>
            </a:pPr>
            <a:r>
              <a:rPr lang="ru-RU"/>
              <a:t> Игровые или творческие методы для выражения эмоций (15 мин)</a:t>
            </a:r>
            <a:endParaRPr/>
          </a:p>
          <a:p>
            <a:pPr>
              <a:buNone/>
              <a:defRPr/>
            </a:pPr>
            <a:endParaRPr lang="ru-RU" i="1"/>
          </a:p>
          <a:p>
            <a:pPr>
              <a:buNone/>
              <a:defRPr/>
            </a:pPr>
            <a:r>
              <a:rPr lang="ru-RU" i="1"/>
              <a:t>	«Рисование чувств». Ребенку предлагают нарисовать, как он себя чувствует в разных ситуациях, а затем вместе обсуждают рисунки и учатся иначе выражать эмоции словами</a:t>
            </a:r>
            <a:endParaRPr lang="ru-RU"/>
          </a:p>
          <a:p>
            <a:pPr>
              <a:defRPr/>
            </a:pPr>
            <a:r>
              <a:rPr lang="ru-RU"/>
              <a:t> Объяснение ситуации и поддержка через доступные средства связи(10 мин) </a:t>
            </a:r>
            <a:endParaRPr/>
          </a:p>
          <a:p>
            <a:pPr>
              <a:defRPr/>
            </a:pPr>
            <a:r>
              <a:rPr lang="ru-RU"/>
              <a:t>Обучение простым техникам расслабления (10 мин)</a:t>
            </a:r>
            <a:endParaRPr/>
          </a:p>
          <a:p>
            <a:pPr>
              <a:defRPr/>
            </a:pPr>
            <a:r>
              <a:rPr lang="ru-RU"/>
              <a:t> Обсуждение способов получения помощи и поддержки (10 мин) </a:t>
            </a:r>
            <a:endParaRPr/>
          </a:p>
          <a:p>
            <a:pPr>
              <a:defRPr/>
            </a:pPr>
            <a:r>
              <a:rPr lang="ru-RU"/>
              <a:t>Завершение с позитивным акцентом (5 мин)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Примеры занятий для комбатантов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935480"/>
            <a:ext cx="8229600" cy="4661872"/>
          </a:xfrm>
        </p:spPr>
        <p:txBody>
          <a:bodyPr>
            <a:normAutofit fontScale="55000" lnSpcReduction="20000"/>
          </a:bodyPr>
          <a:lstStyle/>
          <a:p>
            <a:pPr>
              <a:buNone/>
              <a:defRPr/>
            </a:pPr>
            <a:r>
              <a:rPr lang="ru-RU"/>
              <a:t>Занятие 1: </a:t>
            </a:r>
          </a:p>
          <a:p>
            <a:pPr>
              <a:defRPr/>
            </a:pPr>
            <a:r>
              <a:rPr lang="ru-RU"/>
              <a:t>Приветствие, установление контакта. Вопрос: «Что для вас сейчас самое важное?»</a:t>
            </a:r>
            <a:endParaRPr/>
          </a:p>
          <a:p>
            <a:pPr>
              <a:defRPr/>
            </a:pPr>
            <a:r>
              <a:rPr lang="ru-RU"/>
              <a:t> Сбор информации о текущем состоянии и стрессовых реакциях. </a:t>
            </a:r>
            <a:endParaRPr/>
          </a:p>
          <a:p>
            <a:pPr>
              <a:defRPr/>
            </a:pPr>
            <a:r>
              <a:rPr lang="ru-RU"/>
              <a:t>Обучение технике «Глубокое дыхание по квадрату»: подробно объяснить и вместе выполнить 3–4 цикла. </a:t>
            </a:r>
            <a:endParaRPr/>
          </a:p>
          <a:p>
            <a:pPr>
              <a:defRPr/>
            </a:pPr>
            <a:r>
              <a:rPr lang="ru-RU"/>
              <a:t>Обсуждение переживаний, поддержка выражения эмоций. </a:t>
            </a:r>
            <a:endParaRPr/>
          </a:p>
          <a:p>
            <a:pPr>
              <a:defRPr/>
            </a:pPr>
            <a:r>
              <a:rPr lang="ru-RU"/>
              <a:t> Домашнее задание: практиковать дыхание и вести дневник эмоций. </a:t>
            </a:r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Занятие 2:</a:t>
            </a:r>
            <a:endParaRPr/>
          </a:p>
          <a:p>
            <a:pPr>
              <a:defRPr/>
            </a:pPr>
            <a:r>
              <a:rPr lang="ru-RU"/>
              <a:t>  Краткое повторение предыдущих техник, обсуждение успехов. </a:t>
            </a:r>
            <a:endParaRPr/>
          </a:p>
          <a:p>
            <a:pPr>
              <a:defRPr/>
            </a:pPr>
            <a:r>
              <a:rPr lang="ru-RU"/>
              <a:t>Введение когнитивно-поведенческой техники «Переформулирование мыслей»: выявление негативных автоматических мыслей и замена их на более реалистичные. </a:t>
            </a:r>
            <a:endParaRPr/>
          </a:p>
          <a:p>
            <a:pPr>
              <a:defRPr/>
            </a:pPr>
            <a:r>
              <a:rPr lang="ru-RU"/>
              <a:t>Работа с травматическим событием через безопасное повествование — терапевтическое экспонирование. </a:t>
            </a:r>
            <a:endParaRPr/>
          </a:p>
          <a:p>
            <a:pPr>
              <a:defRPr/>
            </a:pPr>
            <a:r>
              <a:rPr lang="ru-RU"/>
              <a:t> Домашнее задание: записывать негативные мысли и пробовать применять переформулирование. </a:t>
            </a:r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Занятие 3:</a:t>
            </a:r>
            <a:endParaRPr/>
          </a:p>
          <a:p>
            <a:pPr>
              <a:defRPr/>
            </a:pPr>
            <a:r>
              <a:rPr lang="ru-RU"/>
              <a:t> Обсуждение социальной поддержки, выявление источников ресурсов. </a:t>
            </a:r>
            <a:endParaRPr/>
          </a:p>
          <a:p>
            <a:pPr>
              <a:defRPr/>
            </a:pPr>
            <a:r>
              <a:rPr lang="ru-RU"/>
              <a:t>Обучение планированию активностей для выхода из изоляции. </a:t>
            </a:r>
            <a:endParaRPr/>
          </a:p>
          <a:p>
            <a:pPr>
              <a:defRPr/>
            </a:pPr>
            <a:r>
              <a:rPr lang="ru-RU"/>
              <a:t>Практика навыков самопомощи и стресс-менеджмента.</a:t>
            </a:r>
            <a:endParaRPr/>
          </a:p>
          <a:p>
            <a:pPr>
              <a:defRPr/>
            </a:pPr>
            <a:r>
              <a:rPr lang="ru-RU"/>
              <a:t> Поддержка и закрепление достигнутых результатов.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Примеры занятий для взрослых членов семьи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935480"/>
            <a:ext cx="8229600" cy="4733880"/>
          </a:xfrm>
        </p:spPr>
        <p:txBody>
          <a:bodyPr>
            <a:normAutofit fontScale="55000" lnSpcReduction="20000"/>
          </a:bodyPr>
          <a:lstStyle/>
          <a:p>
            <a:pPr>
              <a:buNone/>
              <a:defRPr/>
            </a:pPr>
            <a:r>
              <a:rPr lang="ru-RU"/>
              <a:t>Занятие 1 : </a:t>
            </a:r>
          </a:p>
          <a:p>
            <a:pPr>
              <a:defRPr/>
            </a:pPr>
            <a:r>
              <a:rPr lang="ru-RU"/>
              <a:t>Приветствие, установление доверительного контакта. Вопрос: «Расскажите о том, что вас беспокоит в текущей ситуации». </a:t>
            </a:r>
            <a:endParaRPr/>
          </a:p>
          <a:p>
            <a:pPr>
              <a:defRPr/>
            </a:pPr>
            <a:r>
              <a:rPr lang="ru-RU"/>
              <a:t>Психообразование о травме, её влиянии на эмоциональное состояние и поведение участников боевых действий.</a:t>
            </a:r>
            <a:endParaRPr/>
          </a:p>
          <a:p>
            <a:pPr>
              <a:defRPr/>
            </a:pPr>
            <a:r>
              <a:rPr lang="ru-RU"/>
              <a:t>  Обсуждение личных переживаний и признаков стресса у себя. — Домашнее задание: вести дневник своих эмоций и ситуаций, вызывающих стресс.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Занятие 2: </a:t>
            </a:r>
            <a:endParaRPr/>
          </a:p>
          <a:p>
            <a:pPr>
              <a:defRPr/>
            </a:pPr>
            <a:r>
              <a:rPr lang="ru-RU"/>
              <a:t>Обсуждение результатов дневника, выявление основных стрессовых факторов. </a:t>
            </a:r>
            <a:endParaRPr/>
          </a:p>
          <a:p>
            <a:pPr>
              <a:defRPr/>
            </a:pPr>
            <a:r>
              <a:rPr lang="ru-RU"/>
              <a:t>Обучение техникам управления стрессом: прогрессивная мышечная релаксация, осознанное дыхание. </a:t>
            </a:r>
            <a:endParaRPr/>
          </a:p>
          <a:p>
            <a:pPr>
              <a:defRPr/>
            </a:pPr>
            <a:r>
              <a:rPr lang="ru-RU"/>
              <a:t>Разработка совместных стратегий поддержки близкого и укрепления семейных связей. </a:t>
            </a:r>
            <a:endParaRPr/>
          </a:p>
          <a:p>
            <a:pPr>
              <a:defRPr/>
            </a:pPr>
            <a:r>
              <a:rPr lang="ru-RU"/>
              <a:t>Домашнее задание: применять техники релаксации, практиковать активное слушание в семье.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Занятие  3: </a:t>
            </a:r>
            <a:endParaRPr/>
          </a:p>
          <a:p>
            <a:pPr>
              <a:defRPr/>
            </a:pPr>
            <a:r>
              <a:rPr lang="ru-RU"/>
              <a:t> Обсуждение возможных конфликтов и способов их разрешения в семье.</a:t>
            </a:r>
            <a:endParaRPr/>
          </a:p>
          <a:p>
            <a:pPr>
              <a:defRPr/>
            </a:pPr>
            <a:r>
              <a:rPr lang="ru-RU"/>
              <a:t> Работа с коммуникативными навыками: выражение чувств, просьб и ожиданий. </a:t>
            </a:r>
            <a:endParaRPr/>
          </a:p>
          <a:p>
            <a:pPr>
              <a:defRPr/>
            </a:pPr>
            <a:r>
              <a:rPr lang="ru-RU"/>
              <a:t>Планирование совместных действий для улучшения атмосферы в семье.</a:t>
            </a:r>
            <a:endParaRPr/>
          </a:p>
          <a:p>
            <a:pPr>
              <a:defRPr/>
            </a:pPr>
            <a:r>
              <a:rPr lang="ru-RU"/>
              <a:t> Закрепление навыков и подведение итогов.</a:t>
            </a:r>
            <a:endParaRPr/>
          </a:p>
          <a:p>
            <a:pPr>
              <a:buNone/>
              <a:defRPr/>
            </a:pPr>
            <a:r>
              <a:rPr lang="ru-RU"/>
              <a:t/>
            </a:r>
            <a:br>
              <a:rPr lang="ru-RU"/>
            </a:br>
            <a:r>
              <a:rPr lang="ru-RU"/>
              <a:t> 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186081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400"/>
              <a:t>Примеры занятий для несовершеннолетних членов семьи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2636912"/>
            <a:ext cx="8229600" cy="4032448"/>
          </a:xfrm>
        </p:spPr>
        <p:txBody>
          <a:bodyPr>
            <a:normAutofit fontScale="47500" lnSpcReduction="20000"/>
          </a:bodyPr>
          <a:lstStyle/>
          <a:p>
            <a:pPr>
              <a:buNone/>
              <a:defRPr/>
            </a:pPr>
            <a:r>
              <a:rPr lang="ru-RU"/>
              <a:t>Занятие 1 : </a:t>
            </a:r>
            <a:endParaRPr/>
          </a:p>
          <a:p>
            <a:pPr>
              <a:defRPr/>
            </a:pPr>
            <a:r>
              <a:rPr lang="ru-RU"/>
              <a:t>Приветствие и создание доверительной атмосферы, используя игру или творчество (например, раскраски или мягкие игрушки). — Вопрос: «Расскажи, что ты сегодня чувствуешь?» — можно поддержать рисованием или лепкой. </a:t>
            </a:r>
            <a:endParaRPr/>
          </a:p>
          <a:p>
            <a:pPr>
              <a:defRPr/>
            </a:pPr>
            <a:r>
              <a:rPr lang="ru-RU"/>
              <a:t>Объяснение ситуаций простыми словами, адаптированными к возрасту, чтобы ребёнок понимал, что происходит. </a:t>
            </a:r>
            <a:endParaRPr/>
          </a:p>
          <a:p>
            <a:pPr>
              <a:defRPr/>
            </a:pPr>
            <a:r>
              <a:rPr lang="ru-RU"/>
              <a:t> Домашнее задание: нарисовать «карточку настроения» — что он чувствует в разный момент дня. </a:t>
            </a:r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Занятие 2: </a:t>
            </a:r>
            <a:endParaRPr/>
          </a:p>
          <a:p>
            <a:pPr>
              <a:defRPr/>
            </a:pPr>
            <a:r>
              <a:rPr lang="ru-RU"/>
              <a:t> Обсуждение карточек настроения, выявление эмоций, с которыми сложно справиться. </a:t>
            </a:r>
            <a:endParaRPr/>
          </a:p>
          <a:p>
            <a:pPr>
              <a:defRPr/>
            </a:pPr>
            <a:r>
              <a:rPr lang="ru-RU"/>
              <a:t>Арт-терапевтическое упражнение «Рисование чувств» — предложить ребёнку изобразить разные эмоции, а затем вместе рассмотреть рисунки и обсудить чувства. </a:t>
            </a:r>
            <a:endParaRPr/>
          </a:p>
          <a:p>
            <a:pPr>
              <a:defRPr/>
            </a:pPr>
            <a:r>
              <a:rPr lang="ru-RU"/>
              <a:t>Обучение простой технике релаксации — дыхание животом под счёт.</a:t>
            </a:r>
            <a:endParaRPr/>
          </a:p>
          <a:p>
            <a:pPr>
              <a:defRPr/>
            </a:pPr>
            <a:r>
              <a:rPr lang="ru-RU"/>
              <a:t> Домашнее задание: практиковать дыхание и снова рисовать настроение.</a:t>
            </a:r>
            <a:endParaRPr/>
          </a:p>
          <a:p>
            <a:pPr>
              <a:buNone/>
              <a:defRPr/>
            </a:pPr>
            <a:endParaRPr lang="ru-RU"/>
          </a:p>
          <a:p>
            <a:pPr>
              <a:buNone/>
              <a:defRPr/>
            </a:pPr>
            <a:r>
              <a:rPr lang="ru-RU"/>
              <a:t>Занятие 3: </a:t>
            </a:r>
            <a:endParaRPr/>
          </a:p>
          <a:p>
            <a:pPr>
              <a:defRPr/>
            </a:pPr>
            <a:r>
              <a:rPr lang="ru-RU"/>
              <a:t>Обсуждение способов получения помощи: кто и как может поддержать в сложные моменты. </a:t>
            </a:r>
            <a:endParaRPr/>
          </a:p>
          <a:p>
            <a:pPr>
              <a:defRPr/>
            </a:pPr>
            <a:r>
              <a:rPr lang="ru-RU"/>
              <a:t>Игровое упражнение на развитие коммуникации — например, игра «волшебное слово», где ребёнок учится выражать просьбы и чувства.</a:t>
            </a:r>
            <a:endParaRPr/>
          </a:p>
          <a:p>
            <a:pPr>
              <a:defRPr/>
            </a:pPr>
            <a:r>
              <a:rPr lang="ru-RU"/>
              <a:t>  Закрепление позитивных эмоций в конце сессии через игру или совместное творчество. </a:t>
            </a:r>
            <a:endParaRPr/>
          </a:p>
          <a:p>
            <a:pPr>
              <a:defRPr/>
            </a:pPr>
            <a:r>
              <a:rPr lang="ru-RU"/>
              <a:t> Подведение итогов и поддержка дальнейшей коммуникации с семьёй. 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/>
              <a:t>Список литературы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556792"/>
            <a:ext cx="8229600" cy="5301208"/>
          </a:xfrm>
        </p:spPr>
        <p:txBody>
          <a:bodyPr>
            <a:normAutofit fontScale="47500" lnSpcReduction="20000"/>
          </a:bodyPr>
          <a:lstStyle/>
          <a:p>
            <a:pPr>
              <a:buNone/>
              <a:defRPr/>
            </a:pPr>
            <a:endParaRPr lang="ru-RU"/>
          </a:p>
          <a:p>
            <a:pPr>
              <a:defRPr/>
            </a:pPr>
            <a:r>
              <a:rPr lang="ru-RU"/>
              <a:t>В.В. Панасюк «Психологическая помощь при посттравматическом стрессовом расстройстве» — обзор методов и практических рекомендаций. </a:t>
            </a:r>
            <a:endParaRPr/>
          </a:p>
          <a:p>
            <a:pPr>
              <a:defRPr/>
            </a:pPr>
            <a:r>
              <a:rPr lang="ru-RU"/>
              <a:t>Е.В. Половинко «Психология военного конфликта» — книга о психологических особенностях участников военных действий и методах помощи. </a:t>
            </a:r>
            <a:endParaRPr/>
          </a:p>
          <a:p>
            <a:pPr>
              <a:defRPr/>
            </a:pPr>
            <a:r>
              <a:rPr lang="ru-RU"/>
              <a:t>А.И. Покровский «Клиническая психология травмы» — теоретические основы и практические подходы к работе с травмой.</a:t>
            </a:r>
            <a:endParaRPr/>
          </a:p>
          <a:p>
            <a:pPr>
              <a:defRPr/>
            </a:pPr>
            <a:r>
              <a:rPr lang="ru-RU"/>
              <a:t>Государственный научно-исследовательский институт социальной и судебной психиатрии им. В.П. Сербского — материалы и методические рекомендации по работе с ветеранами. </a:t>
            </a:r>
          </a:p>
          <a:p>
            <a:pPr>
              <a:defRPr/>
            </a:pPr>
            <a:r>
              <a:rPr lang="ru-RU"/>
              <a:t> Журнал «Психотерапия» (издание Российской психотерапевтической ассоциации) — содержит статьи по теме ПТСР и психологической помощи в военной среде. </a:t>
            </a:r>
            <a:endParaRPr/>
          </a:p>
          <a:p>
            <a:pPr>
              <a:defRPr/>
            </a:pPr>
            <a:r>
              <a:rPr lang="ru-RU"/>
              <a:t> Ресурс «Психологическая поддержка ветеранов» на сайте Российского общества психологов — содержит вебинары, методички и обучающие материалы. </a:t>
            </a:r>
          </a:p>
          <a:p>
            <a:pPr>
              <a:defRPr/>
            </a:pPr>
            <a:r>
              <a:rPr lang="ru-RU"/>
              <a:t>Методические рекомендации Минобороны РФ по организации психологической помощи участникам боевых действий и их семьям.</a:t>
            </a:r>
            <a:endParaRPr/>
          </a:p>
          <a:p>
            <a:pPr>
              <a:defRPr/>
            </a:pPr>
            <a:r>
              <a:rPr lang="ru-RU"/>
              <a:t> Ковалёв И.А., Смирнова Е.В. «Психологическая реабилитация участников боевых действий с посттравматическим стрессовым расстройством» — статья, раскрывающая современные подходы к терапии ПТСР.</a:t>
            </a:r>
            <a:endParaRPr/>
          </a:p>
          <a:p>
            <a:pPr>
              <a:defRPr/>
            </a:pPr>
            <a:r>
              <a:rPr lang="ru-RU"/>
              <a:t>Иванова М.С. «Особенности семейной терапии при работе с семьями военнослужащих» — исследование по методам поддержки семейной системы.</a:t>
            </a:r>
            <a:endParaRPr/>
          </a:p>
          <a:p>
            <a:pPr>
              <a:defRPr/>
            </a:pPr>
            <a:r>
              <a:rPr lang="ru-RU"/>
              <a:t> Петров В.Н. «Когнитивно-поведенческая терапия при посттравматическом стрессовом расстройстве у ветеранов» — обзор клинических подходов. </a:t>
            </a:r>
            <a:endParaRPr/>
          </a:p>
          <a:p>
            <a:pPr>
              <a:defRPr/>
            </a:pPr>
            <a:r>
              <a:rPr lang="ru-RU"/>
              <a:t>Захарова Т.П. «Психологическая помощь детям военнослужащих: методы и практики» — статья о работе с несовершеннолетними членами семей. </a:t>
            </a:r>
            <a:endParaRPr/>
          </a:p>
          <a:p>
            <a:pPr>
              <a:defRPr/>
            </a:pPr>
            <a:r>
              <a:rPr lang="ru-RU"/>
              <a:t>Ефремов М.Д. «Использование ЭМДР в лечении военнослужащих с травмой» — анализ эффективности терапии. </a:t>
            </a:r>
            <a:endParaRPr/>
          </a:p>
          <a:p>
            <a:pPr>
              <a:defRPr/>
            </a:pPr>
            <a:r>
              <a:rPr lang="ru-RU"/>
              <a:t>Журнал «Психологическая наука и образование» — периодические выпуски по тематике военной психологии и реабилитации.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/>
              <a:t>Фильмы для 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Переводчик, реж. Гай Ричи, 2023 год</a:t>
            </a:r>
            <a:endParaRPr/>
          </a:p>
          <a:p>
            <a:pPr lvl="0">
              <a:defRPr/>
            </a:pPr>
            <a:r>
              <a:rPr lang="ru-RU"/>
              <a:t>Спасибо за вашу службу, реж. Дж.Холл, 2017 год</a:t>
            </a:r>
            <a:endParaRPr/>
          </a:p>
          <a:p>
            <a:pPr lvl="0">
              <a:defRPr/>
            </a:pPr>
            <a:r>
              <a:rPr lang="ru-RU"/>
              <a:t>Братья, реж. Дж. Шеридан, 2009 год</a:t>
            </a:r>
            <a:endParaRPr/>
          </a:p>
          <a:p>
            <a:pPr lvl="0">
              <a:defRPr/>
            </a:pPr>
            <a:r>
              <a:rPr lang="ru-RU"/>
              <a:t>По соображениям совести, реж. М. Гибсон, 2016 год</a:t>
            </a:r>
            <a:endParaRPr/>
          </a:p>
          <a:p>
            <a:pPr lvl="0">
              <a:defRPr/>
            </a:pPr>
            <a:r>
              <a:rPr lang="ru-RU"/>
              <a:t>Дом храбрых, реж. И.Уинклер, 2006 год</a:t>
            </a:r>
            <a:endParaRPr/>
          </a:p>
          <a:p>
            <a:pPr>
              <a:buNone/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51520" y="1371600"/>
            <a:ext cx="8133528" cy="28494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6000"/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Classic">
  <a:themeElements>
    <a:clrScheme name="Classic">
      <a:dk1>
        <a:sysClr val="windowText" lastClr="000000"/>
      </a:dk1>
      <a:lt1>
        <a:srgbClr val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Классическая">
      <a:majorFont>
        <a:latin typeface="Arial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2918</Words>
  <Application>Microsoft Office PowerPoint</Application>
  <DocSecurity>0</DocSecurity>
  <PresentationFormat>Экран (4:3)</PresentationFormat>
  <Paragraphs>289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Arial</vt:lpstr>
      <vt:lpstr>Courier New</vt:lpstr>
      <vt:lpstr>Times New Roman</vt:lpstr>
      <vt:lpstr>Wingdings</vt:lpstr>
      <vt:lpstr>Classic</vt:lpstr>
      <vt:lpstr>Социально-психологическое сопровождение участников СВО и членов их семей </vt:lpstr>
      <vt:lpstr>       Диагностика и психофизиология травмы участников СВО и членов их семей </vt:lpstr>
      <vt:lpstr>Причины возникновения</vt:lpstr>
      <vt:lpstr>Симптомы и диагностика </vt:lpstr>
      <vt:lpstr>Отличия от «гражданского» ПТСР</vt:lpstr>
      <vt:lpstr>Презентация PowerPoint</vt:lpstr>
      <vt:lpstr>БПТ и мозг</vt:lpstr>
      <vt:lpstr>БПТ и мозг</vt:lpstr>
      <vt:lpstr>Посттравматическое стрессовое расстройство (ПТСР)</vt:lpstr>
      <vt:lpstr>Посттравматическое стрессовое расстройство (ПТСР)</vt:lpstr>
      <vt:lpstr>Посттравматическое стрессовое расстройство (ПТСР)</vt:lpstr>
      <vt:lpstr>Посттравматическое стрессовое расстройство (ПТСР)</vt:lpstr>
      <vt:lpstr>Посттравматическое стрессовое расстройство (ПТСР)</vt:lpstr>
      <vt:lpstr>Посттравматическое стрессовое расстройство (ПТСР)</vt:lpstr>
      <vt:lpstr>Посттравматическое стрессовое расстройство (ПТСР)</vt:lpstr>
      <vt:lpstr>Посттравматическое стрессовое расстройство (ПТСР)</vt:lpstr>
      <vt:lpstr>Дигностика</vt:lpstr>
      <vt:lpstr>Инструментальные диагностические исследования  </vt:lpstr>
      <vt:lpstr>Диагностика ПТСР</vt:lpstr>
      <vt:lpstr>Диагностика ПТСР</vt:lpstr>
      <vt:lpstr>Диагностика ПТСР</vt:lpstr>
      <vt:lpstr>Психодиагностика ПТСР, БПТ</vt:lpstr>
      <vt:lpstr>Психодиагностика ПТСР, БПТ</vt:lpstr>
      <vt:lpstr>Психодиагностика ПТСР, БПТ Сводный итог:</vt:lpstr>
      <vt:lpstr>Цели и методы психологической помощи участникам СВО и членам их семей на разных этапах развития травмы </vt:lpstr>
      <vt:lpstr>Презентация PowerPoint</vt:lpstr>
      <vt:lpstr>Острая стадия (во время и сразу после боевых действий)</vt:lpstr>
      <vt:lpstr>Острая стадия (во время и сразу после боевых действий)</vt:lpstr>
      <vt:lpstr>Подострая стадия (первые недели и месяцы после возвращения из зоны боевых действий)  </vt:lpstr>
      <vt:lpstr>Подострая стадия (первые недели и месяцы после возвращения из зоны боевых действий)</vt:lpstr>
      <vt:lpstr>Хроническая стадия (поздние проявления травмы, ПТСР, депрессии, тревожные расстройства)  </vt:lpstr>
      <vt:lpstr>Хроническая стадия (поздние проявления травмы, ПТСР, депрессии, тревожные расстройства)</vt:lpstr>
      <vt:lpstr>Презентация PowerPoint</vt:lpstr>
      <vt:lpstr>Планы проведения психокоррекционных занятий для участников боевых действий, взрослых членов их семей, несовершеннолетних членов их семей</vt:lpstr>
      <vt:lpstr>Для участников боевых действий: </vt:lpstr>
      <vt:lpstr>Для взрослых членов семьи</vt:lpstr>
      <vt:lpstr>Для несовершеннолетних членов семьи: </vt:lpstr>
      <vt:lpstr>Примеры занятий для комбатантов</vt:lpstr>
      <vt:lpstr>Примеры занятий для взрослых членов семьи</vt:lpstr>
      <vt:lpstr>Примеры занятий для несовершеннолетних членов семьи</vt:lpstr>
      <vt:lpstr>Список литературы</vt:lpstr>
      <vt:lpstr>Фильмы для рекомендации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Социально-психологическое сопровождение участников СВО и членов их семей</dc:title>
  <dc:subject/>
  <dc:creator>Екатерина Викт. Краснова</dc:creator>
  <cp:keywords/>
  <dc:description/>
  <cp:lastModifiedBy>Irina</cp:lastModifiedBy>
  <cp:revision>8</cp:revision>
  <dcterms:created xsi:type="dcterms:W3CDTF">2025-05-27T05:22:10Z</dcterms:created>
  <dcterms:modified xsi:type="dcterms:W3CDTF">2025-05-28T11:45:57Z</dcterms:modified>
  <cp:category/>
  <dc:identifier/>
  <cp:contentStatus/>
  <dc:language/>
  <cp:version/>
</cp:coreProperties>
</file>