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  <Override PartName="/ppt/charts/style2.xml" ContentType="application/vnd.ms-office.chartstyle+xml"/>
  <Override PartName="/ppt/charts/colors2.xml" ContentType="application/vnd.ms-office.chartcolorstyle+xml"/>
  <Override PartName="/ppt/charts/style3.xml" ContentType="application/vnd.ms-office.chartstyle+xml"/>
  <Override PartName="/ppt/charts/colors3.xml" ContentType="application/vnd.ms-office.chartcolorstyle+xml"/>
  <Override PartName="/ppt/charts/style4.xml" ContentType="application/vnd.ms-office.chartstyle+xml"/>
  <Override PartName="/ppt/charts/colors4.xml" ContentType="application/vnd.ms-office.chartcolorstyle+xml"/>
  <Override PartName="/ppt/charts/style5.xml" ContentType="application/vnd.ms-office.chartstyle+xml"/>
  <Override PartName="/ppt/charts/colors5.xml" ContentType="application/vnd.ms-office.chartcolorstyle+xml"/>
  <Override PartName="/ppt/charts/style6.xml" ContentType="application/vnd.ms-office.chartstyle+xml"/>
  <Override PartName="/ppt/charts/colors6.xml" ContentType="application/vnd.ms-office.chartcolorstyle+xml"/>
  <Override PartName="/ppt/charts/style7.xml" ContentType="application/vnd.ms-office.chartstyle+xml"/>
  <Override PartName="/ppt/charts/colors7.xml" ContentType="application/vnd.ms-office.chartcolorstyle+xml"/>
  <Override PartName="/ppt/charts/style8.xml" ContentType="application/vnd.ms-office.chartstyle+xml"/>
  <Override PartName="/ppt/charts/colors8.xml" ContentType="application/vnd.ms-office.chartcolorstyle+xml"/>
  <Override PartName="/ppt/charts/style9.xml" ContentType="application/vnd.ms-office.chartstyle+xml"/>
  <Override PartName="/ppt/charts/colors9.xml" ContentType="application/vnd.ms-office.chartcolorstyle+xml"/>
  <Override PartName="/ppt/charts/style10.xml" ContentType="application/vnd.ms-office.chartstyle+xml"/>
  <Override PartName="/ppt/charts/colors10.xml" ContentType="application/vnd.ms-office.chartcolorstyle+xml"/>
  <Override PartName="/ppt/charts/style11.xml" ContentType="application/vnd.ms-office.chartstyle+xml"/>
  <Override PartName="/ppt/charts/colors11.xml" ContentType="application/vnd.ms-office.chartcolorstyle+xml"/>
  <Override PartName="/ppt/charts/colors12.xml" ContentType="application/vnd.ms-office.chartcolorstyle+xml"/>
  <Override PartName="/ppt/charts/style12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</p:sldMasterIdLst>
  <p:notesMasterIdLst>
    <p:notesMasterId r:id="rId43"/>
  </p:notesMasterIdLst>
  <p:handoutMasterIdLst>
    <p:handoutMasterId r:id="rId44"/>
  </p:handoutMasterIdLst>
  <p:sldIdLst>
    <p:sldId id="3935" r:id="rId2"/>
    <p:sldId id="3583" r:id="rId3"/>
    <p:sldId id="3589" r:id="rId4"/>
    <p:sldId id="3822" r:id="rId5"/>
    <p:sldId id="3643" r:id="rId6"/>
    <p:sldId id="752" r:id="rId7"/>
    <p:sldId id="3892" r:id="rId8"/>
    <p:sldId id="833" r:id="rId9"/>
    <p:sldId id="3897" r:id="rId10"/>
    <p:sldId id="3903" r:id="rId11"/>
    <p:sldId id="3933" r:id="rId12"/>
    <p:sldId id="3898" r:id="rId13"/>
    <p:sldId id="3901" r:id="rId14"/>
    <p:sldId id="3922" r:id="rId15"/>
    <p:sldId id="3924" r:id="rId16"/>
    <p:sldId id="3902" r:id="rId17"/>
    <p:sldId id="3896" r:id="rId18"/>
    <p:sldId id="3920" r:id="rId19"/>
    <p:sldId id="3921" r:id="rId20"/>
    <p:sldId id="3923" r:id="rId21"/>
    <p:sldId id="3894" r:id="rId22"/>
    <p:sldId id="3905" r:id="rId23"/>
    <p:sldId id="3926" r:id="rId24"/>
    <p:sldId id="3899" r:id="rId25"/>
    <p:sldId id="3904" r:id="rId26"/>
    <p:sldId id="3934" r:id="rId27"/>
    <p:sldId id="3895" r:id="rId28"/>
    <p:sldId id="3638" r:id="rId29"/>
    <p:sldId id="3918" r:id="rId30"/>
    <p:sldId id="3900" r:id="rId31"/>
    <p:sldId id="3936" r:id="rId32"/>
    <p:sldId id="3909" r:id="rId33"/>
    <p:sldId id="3910" r:id="rId34"/>
    <p:sldId id="3911" r:id="rId35"/>
    <p:sldId id="3912" r:id="rId36"/>
    <p:sldId id="3908" r:id="rId37"/>
    <p:sldId id="3914" r:id="rId38"/>
    <p:sldId id="3913" r:id="rId39"/>
    <p:sldId id="3916" r:id="rId40"/>
    <p:sldId id="3915" r:id="rId41"/>
    <p:sldId id="3917" r:id="rId42"/>
  </p:sldIdLst>
  <p:sldSz cx="12192000" cy="6858000"/>
  <p:notesSz cx="6735763" cy="9866313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6" orient="horz" pos="4025" userDrawn="1">
          <p15:clr>
            <a:srgbClr val="A4A3A4"/>
          </p15:clr>
        </p15:guide>
        <p15:guide id="7" orient="horz" pos="4031" userDrawn="1">
          <p15:clr>
            <a:srgbClr val="A4A3A4"/>
          </p15:clr>
        </p15:guide>
        <p15:guide id="8" pos="3831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 userDrawn="1">
          <p15:clr>
            <a:srgbClr val="A4A3A4"/>
          </p15:clr>
        </p15:guide>
        <p15:guide id="2" pos="212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22B000"/>
    <a:srgbClr val="FF5B5B"/>
    <a:srgbClr val="C89800"/>
    <a:srgbClr val="7030A0"/>
    <a:srgbClr val="C8456A"/>
    <a:srgbClr val="1E86C8"/>
    <a:srgbClr val="334164"/>
    <a:srgbClr val="E8E7E7"/>
    <a:srgbClr val="DCE6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Светлый стиль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Средний стиль 1 —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72833802-FEF1-4C79-8D5D-14CF1EAF98D9}" styleName="Светлый стиль 2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07" autoAdjust="0"/>
    <p:restoredTop sz="93929" autoAdjust="0"/>
  </p:normalViewPr>
  <p:slideViewPr>
    <p:cSldViewPr snapToGrid="0" showGuides="1">
      <p:cViewPr>
        <p:scale>
          <a:sx n="125" d="100"/>
          <a:sy n="125" d="100"/>
        </p:scale>
        <p:origin x="-414" y="-72"/>
      </p:cViewPr>
      <p:guideLst>
        <p:guide orient="horz" pos="4025"/>
        <p:guide orient="horz" pos="4031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8" d="100"/>
          <a:sy n="88" d="100"/>
        </p:scale>
        <p:origin x="-3870" y="-120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Style" Target="style10.xml"/><Relationship Id="rId2" Type="http://schemas.microsoft.com/office/2011/relationships/chartColorStyle" Target="colors10.xml"/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Style" Target="style11.xml"/><Relationship Id="rId2" Type="http://schemas.microsoft.com/office/2011/relationships/chartColorStyle" Target="colors11.xml"/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2.xlsx"/><Relationship Id="rId4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010617141547396E-2"/>
          <c:y val="0"/>
          <c:w val="0.96308486472652344"/>
          <c:h val="0.705228274979655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Анализ нагрузки соцработников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080547458735838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CF0-45D9-B9BE-C24264CDE68C}"/>
                </c:ext>
              </c:extLst>
            </c:dLbl>
            <c:dLbl>
              <c:idx val="1"/>
              <c:layout>
                <c:manualLayout>
                  <c:x val="7.3839485398792953E-2"/>
                  <c:y val="3.95079855904732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CF0-45D9-B9BE-C24264CDE68C}"/>
                </c:ext>
              </c:extLst>
            </c:dLbl>
            <c:dLbl>
              <c:idx val="2"/>
              <c:layout>
                <c:manualLayout>
                  <c:x val="6.8266694047940599E-2"/>
                  <c:y val="3.9507985590472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8CF0-45D9-B9BE-C24264CDE68C}"/>
                </c:ext>
              </c:extLst>
            </c:dLbl>
            <c:dLbl>
              <c:idx val="3"/>
              <c:layout>
                <c:manualLayout>
                  <c:x val="7.3839485398792912E-2"/>
                  <c:y val="-7.9015971180946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CF0-45D9-B9BE-C24264CDE68C}"/>
                </c:ext>
              </c:extLst>
            </c:dLbl>
            <c:dLbl>
              <c:idx val="4"/>
              <c:layout>
                <c:manualLayout>
                  <c:x val="6.4087100534801475E-2"/>
                  <c:y val="3.9507985590472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8CF0-45D9-B9BE-C24264CDE68C}"/>
                </c:ext>
              </c:extLst>
            </c:dLbl>
            <c:spPr>
              <a:solidFill>
                <a:srgbClr val="FFC000"/>
              </a:solidFill>
              <a:ln>
                <a:solidFill>
                  <a:srgbClr val="171616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0.45</c:v>
                </c:pt>
                <c:pt idx="1">
                  <c:v>1</c:v>
                </c:pt>
                <c:pt idx="2">
                  <c:v>0.62</c:v>
                </c:pt>
                <c:pt idx="3">
                  <c:v>0.78</c:v>
                </c:pt>
                <c:pt idx="4">
                  <c:v>0.41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9C-444F-927E-A12E0DAAC6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Изготовление проекта распоряжения и организация его подписания</c:v>
                </c:pt>
              </c:strCache>
            </c:strRef>
          </c:tx>
          <c:spPr>
            <a:solidFill>
              <a:srgbClr val="EE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</c:v>
                </c:pt>
                <c:pt idx="1">
                  <c:v>4</c:v>
                </c:pt>
                <c:pt idx="2">
                  <c:v>7</c:v>
                </c:pt>
                <c:pt idx="3">
                  <c:v>10.6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9C-444F-927E-A12E0DAAC6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Сбор отчетности и подготовка сводного отчета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8</c:v>
                </c:pt>
                <c:pt idx="1">
                  <c:v>5.3</c:v>
                </c:pt>
                <c:pt idx="2">
                  <c:v>13.6</c:v>
                </c:pt>
                <c:pt idx="3">
                  <c:v>9</c:v>
                </c:pt>
                <c:pt idx="4">
                  <c:v>10.6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9C-444F-927E-A12E0DAAC6F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Организация подписания акта выполненных работ
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12</c:v>
                </c:pt>
                <c:pt idx="1">
                  <c:v>18.3</c:v>
                </c:pt>
                <c:pt idx="2">
                  <c:v>20</c:v>
                </c:pt>
                <c:pt idx="3">
                  <c:v>24</c:v>
                </c:pt>
                <c:pt idx="4">
                  <c:v>10.6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39C-444F-927E-A12E0DAAC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47080192"/>
        <c:axId val="146784832"/>
      </c:barChart>
      <c:catAx>
        <c:axId val="14708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784832"/>
        <c:crosses val="autoZero"/>
        <c:auto val="1"/>
        <c:lblAlgn val="ctr"/>
        <c:lblOffset val="100"/>
        <c:noMultiLvlLbl val="0"/>
      </c:catAx>
      <c:valAx>
        <c:axId val="1467848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171616">
                  <a:lumMod val="25000"/>
                  <a:lumOff val="75000"/>
                  <a:alpha val="0"/>
                </a:srgb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147080192"/>
        <c:crosses val="autoZero"/>
        <c:crossBetween val="between"/>
      </c:valAx>
      <c:spPr>
        <a:solidFill>
          <a:schemeClr val="bg1"/>
        </a:solidFill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3.2848481979827152E-3"/>
          <c:y val="0.75605330528929526"/>
          <c:w val="0.80856719447969605"/>
          <c:h val="0.24265904013240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010617141547396E-2"/>
          <c:y val="0"/>
          <c:w val="0.96308486472652344"/>
          <c:h val="0.705228274979655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Прием в день поступления на обслуживание и организация подписания документов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969098372538757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CF0-45D9-B9BE-C24264CDE68C}"/>
                </c:ext>
              </c:extLst>
            </c:dLbl>
            <c:dLbl>
              <c:idx val="1"/>
              <c:layout>
                <c:manualLayout>
                  <c:x val="-6.9576705925775625E-5"/>
                  <c:y val="6.1029175518104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F0-45D9-B9BE-C24264CDE68C}"/>
                </c:ext>
              </c:extLst>
            </c:dLbl>
            <c:dLbl>
              <c:idx val="2"/>
              <c:layout>
                <c:manualLayout>
                  <c:x val="-7.1516576908836279E-4"/>
                  <c:y val="-8.96203969692491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CF0-45D9-B9BE-C24264CDE68C}"/>
                </c:ext>
              </c:extLst>
            </c:dLbl>
            <c:dLbl>
              <c:idx val="3"/>
              <c:layout>
                <c:manualLayout>
                  <c:x val="-6.9576705925775625E-5"/>
                  <c:y val="7.069853952949095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CF0-45D9-B9BE-C24264CDE68C}"/>
                </c:ext>
              </c:extLst>
            </c:dLbl>
            <c:dLbl>
              <c:idx val="4"/>
              <c:layout>
                <c:manualLayout>
                  <c:x val="1.6750139315067766E-3"/>
                  <c:y val="6.1029175518104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CF0-45D9-B9BE-C24264CDE68C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</c:v>
                </c:pt>
                <c:pt idx="1">
                  <c:v>4</c:v>
                </c:pt>
                <c:pt idx="2">
                  <c:v>5</c:v>
                </c:pt>
                <c:pt idx="3">
                  <c:v>6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9C-444F-927E-A12E0DAAC6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Сбор отчетности и подготовка сводного отчета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5.5</c:v>
                </c:pt>
                <c:pt idx="1">
                  <c:v>2</c:v>
                </c:pt>
                <c:pt idx="2">
                  <c:v>4</c:v>
                </c:pt>
                <c:pt idx="3">
                  <c:v>4.5</c:v>
                </c:pt>
                <c:pt idx="4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9C-444F-927E-A12E0DAAC6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Организация подписания акта выполненных работ
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8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9C-444F-927E-A12E0DAAC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57521408"/>
        <c:axId val="146790592"/>
      </c:barChart>
      <c:catAx>
        <c:axId val="157521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6790592"/>
        <c:crosses val="autoZero"/>
        <c:auto val="1"/>
        <c:lblAlgn val="ctr"/>
        <c:lblOffset val="100"/>
        <c:noMultiLvlLbl val="0"/>
      </c:catAx>
      <c:valAx>
        <c:axId val="14679059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171616">
                  <a:lumMod val="25000"/>
                  <a:lumOff val="75000"/>
                  <a:alpha val="0"/>
                </a:srgb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157521408"/>
        <c:crosses val="autoZero"/>
        <c:crossBetween val="between"/>
      </c:valAx>
      <c:spPr>
        <a:solidFill>
          <a:schemeClr val="bg1"/>
        </a:solidFill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3.2848481979827152E-3"/>
          <c:y val="0.75605330528929526"/>
          <c:w val="0.80856719447969605"/>
          <c:h val="0.24265904013240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В целом я удовлетворен(а) тем, как организован мой рабочий процесс</a:t>
            </a:r>
          </a:p>
        </c:rich>
      </c:tx>
      <c:layout>
        <c:manualLayout>
          <c:xMode val="edge"/>
          <c:yMode val="edge"/>
          <c:x val="0.1078113085621971"/>
          <c:y val="2.715016478225995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 целом я удовлетворен(а) тем, как организован мой рабочий процесс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8FF-40BC-AE8A-7AF2BBE4083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8FF-40BC-AE8A-7AF2BBE40838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8FF-40BC-AE8A-7AF2BBE40838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8FF-40BC-AE8A-7AF2BBE40838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8FF-40BC-AE8A-7AF2BBE40838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8FF-40BC-AE8A-7AF2BBE40838}"/>
                </c:ext>
              </c:extLst>
            </c:dLbl>
            <c:dLbl>
              <c:idx val="2"/>
              <c:layout>
                <c:manualLayout>
                  <c:x val="-6.5654281098546097E-2"/>
                  <c:y val="-7.60204613903278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8FF-40BC-AE8A-7AF2BBE40838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8FF-40BC-AE8A-7AF2BBE408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8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FF-40BC-AE8A-7AF2BBE408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Мои обязанности мне полностью понятны</a:t>
            </a:r>
          </a:p>
        </c:rich>
      </c:tx>
      <c:layout>
        <c:manualLayout>
          <c:xMode val="edge"/>
          <c:yMode val="edge"/>
          <c:x val="0.10234011847065159"/>
          <c:y val="0.1086006591290398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Мои обязанности мне полностью понятны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8FF-40BC-AE8A-7AF2BBE4083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8FF-40BC-AE8A-7AF2BBE40838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8FF-40BC-AE8A-7AF2BBE40838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8FF-40BC-AE8A-7AF2BBE40838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8FF-40BC-AE8A-7AF2BBE40838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8FF-40BC-AE8A-7AF2BBE40838}"/>
                </c:ext>
              </c:extLst>
            </c:dLbl>
            <c:dLbl>
              <c:idx val="2"/>
              <c:layout>
                <c:manualLayout>
                  <c:x val="-6.5654281098546097E-2"/>
                  <c:y val="-7.60204613903278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8FF-40BC-AE8A-7AF2BBE40838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8FF-40BC-AE8A-7AF2BBE408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18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FF-40BC-AE8A-7AF2BBE408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Сроки, отведенные на выполнение работы, достаточны</a:t>
            </a:r>
          </a:p>
        </c:rich>
      </c:tx>
      <c:layout>
        <c:manualLayout>
          <c:xMode val="edge"/>
          <c:yMode val="edge"/>
          <c:x val="0.12969606892837909"/>
          <c:y val="0.1031706261725878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Сроки, отведенные на выполнение работы, достаточны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8FF-40BC-AE8A-7AF2BBE4083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8FF-40BC-AE8A-7AF2BBE40838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8FF-40BC-AE8A-7AF2BBE40838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8FF-40BC-AE8A-7AF2BBE40838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8FF-40BC-AE8A-7AF2BBE40838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8FF-40BC-AE8A-7AF2BBE40838}"/>
                </c:ext>
              </c:extLst>
            </c:dLbl>
            <c:dLbl>
              <c:idx val="2"/>
              <c:layout>
                <c:manualLayout>
                  <c:x val="-6.5654281098546097E-2"/>
                  <c:y val="-7.60204613903278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18FF-40BC-AE8A-7AF2BBE40838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8FF-40BC-AE8A-7AF2BBE40838}"/>
                </c:ext>
              </c:extLst>
            </c:dLbl>
            <c:spPr>
              <a:noFill/>
              <a:ln>
                <a:solidFill>
                  <a:schemeClr val="tx1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15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FF-40BC-AE8A-7AF2BBE408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Требования нормативных документов, регулирующих мой процесс, логичны и рациональны</a:t>
            </a:r>
          </a:p>
        </c:rich>
      </c:tx>
      <c:layout>
        <c:manualLayout>
          <c:xMode val="edge"/>
          <c:yMode val="edge"/>
          <c:x val="0.14063844911147011"/>
          <c:y val="0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Я считаю, что требования нормативных документов (инструкций, стандартов, регламентов и т.д.), регулирующих мой процесс, логичны и рациональны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8FF-40BC-AE8A-7AF2BBE40838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6-18FF-40BC-AE8A-7AF2BBE40838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8FF-40BC-AE8A-7AF2BBE40838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4-18FF-40BC-AE8A-7AF2BBE40838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18FF-40BC-AE8A-7AF2BBE40838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18FF-40BC-AE8A-7AF2BBE40838}"/>
                </c:ext>
              </c:extLst>
            </c:dLbl>
            <c:dLbl>
              <c:idx val="2"/>
              <c:delete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8FF-40BC-AE8A-7AF2BBE40838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18FF-40BC-AE8A-7AF2BBE4083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</c:v>
                </c:pt>
                <c:pt idx="1">
                  <c:v>8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8FF-40BC-AE8A-7AF2BBE4083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Если я чего-то не понимаю, я всегда могу получить консультацию от руководителя</a:t>
            </a:r>
          </a:p>
        </c:rich>
      </c:tx>
      <c:layout>
        <c:manualLayout>
          <c:xMode val="edge"/>
          <c:yMode val="edge"/>
          <c:x val="0.15158082929456113"/>
          <c:y val="2.715016478225995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Если я чего-то не понимаю, я всегда могу получить полноценную консультацию от руководителя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CB7-4D44-B4FA-6020ECEC3B4D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CB7-4D44-B4FA-6020ECEC3B4D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CB7-4D44-B4FA-6020ECEC3B4D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CB7-4D44-B4FA-6020ECEC3B4D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CB7-4D44-B4FA-6020ECEC3B4D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CB7-4D44-B4FA-6020ECEC3B4D}"/>
                </c:ext>
              </c:extLst>
            </c:dLbl>
            <c:dLbl>
              <c:idx val="2"/>
              <c:layout>
                <c:manualLayout>
                  <c:x val="-6.5654281098546097E-2"/>
                  <c:y val="-7.60204613903278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CB7-4D44-B4FA-6020ECEC3B4D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CB7-4D44-B4FA-6020ECEC3B4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12</c:v>
                </c:pt>
                <c:pt idx="1">
                  <c:v>6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CB7-4D44-B4FA-6020ECEC3B4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Моя рабочая нагрузка такая же, как у коллег на аналогичных должностях</a:t>
            </a:r>
          </a:p>
        </c:rich>
      </c:tx>
      <c:layout>
        <c:manualLayout>
          <c:xMode val="edge"/>
          <c:yMode val="edge"/>
          <c:x val="0.15158082929456113"/>
          <c:y val="2.7150164782259956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Моя рабочая нагрузка такая же, как у коллег на аналогичных должностях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FF4-4FA9-8F1A-BD4B181A1DD2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FF4-4FA9-8F1A-BD4B181A1DD2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9FF4-4FA9-8F1A-BD4B181A1DD2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9FF4-4FA9-8F1A-BD4B181A1DD2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FF4-4FA9-8F1A-BD4B181A1DD2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9FF4-4FA9-8F1A-BD4B181A1DD2}"/>
                </c:ext>
              </c:extLst>
            </c:dLbl>
            <c:dLbl>
              <c:idx val="2"/>
              <c:layout>
                <c:manualLayout>
                  <c:x val="-6.5654281098546097E-2"/>
                  <c:y val="-7.60204613903278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FF4-4FA9-8F1A-BD4B181A1DD2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FF4-4FA9-8F1A-BD4B181A1DD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7</c:v>
                </c:pt>
                <c:pt idx="2">
                  <c:v>2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FF4-4FA9-8F1A-BD4B181A1DD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Обычно мне не приходится задерживаться на работе, я все успеваю в срок</a:t>
            </a:r>
          </a:p>
        </c:rich>
      </c:tx>
      <c:layout>
        <c:manualLayout>
          <c:xMode val="edge"/>
          <c:yMode val="edge"/>
          <c:x val="0.16252320947765211"/>
          <c:y val="4.3440263651615928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Обычно мне не приходится задерживаться на работе, я все успеваю в срок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B59-482F-B5FF-2471EA37ECE1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B59-482F-B5FF-2471EA37ECE1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B59-482F-B5FF-2471EA37ECE1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B59-482F-B5FF-2471EA37ECE1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EB59-482F-B5FF-2471EA37ECE1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B59-482F-B5FF-2471EA37ECE1}"/>
                </c:ext>
              </c:extLst>
            </c:dLbl>
            <c:dLbl>
              <c:idx val="2"/>
              <c:layout>
                <c:manualLayout>
                  <c:x val="-6.5654281098546097E-2"/>
                  <c:y val="-7.60204613903278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B59-482F-B5FF-2471EA37ECE1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B59-482F-B5FF-2471EA37ECE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</c:v>
                </c:pt>
                <c:pt idx="1">
                  <c:v>5</c:v>
                </c:pt>
                <c:pt idx="2">
                  <c:v>0</c:v>
                </c:pt>
                <c:pt idx="3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B59-482F-B5FF-2471EA37ECE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100" b="1" dirty="0"/>
              <a:t>Современные цифровые технологии могли бы упростить и ускорить мою работу</a:t>
            </a:r>
          </a:p>
        </c:rich>
      </c:tx>
      <c:layout>
        <c:manualLayout>
          <c:xMode val="edge"/>
          <c:yMode val="edge"/>
          <c:x val="0.1132824986537426"/>
          <c:y val="1.6290098869355972E-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22426020463112545"/>
          <c:y val="0.49584196295263816"/>
          <c:w val="0.50797932148626812"/>
          <c:h val="0.50415803704736184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Современные цифровые технологии могли бы упростить и ускорить мою работу</c:v>
                </c:pt>
              </c:strCache>
            </c:strRef>
          </c:tx>
          <c:dPt>
            <c:idx val="0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5C-4FA7-B339-6C4A6E7A3087}"/>
              </c:ext>
            </c:extLst>
          </c:dPt>
          <c:dPt>
            <c:idx val="1"/>
            <c:bubble3D val="0"/>
            <c:spPr>
              <a:solidFill>
                <a:srgbClr val="92D05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D35C-4FA7-B339-6C4A6E7A3087}"/>
              </c:ext>
            </c:extLst>
          </c:dPt>
          <c:dPt>
            <c:idx val="2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D35C-4FA7-B339-6C4A6E7A3087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D35C-4FA7-B339-6C4A6E7A3087}"/>
              </c:ext>
            </c:extLst>
          </c:dPt>
          <c:dLbls>
            <c:dLbl>
              <c:idx val="0"/>
              <c:layout>
                <c:manualLayout>
                  <c:x val="0.1477221324717285"/>
                  <c:y val="3.2580197738711847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35C-4FA7-B339-6C4A6E7A3087}"/>
                </c:ext>
              </c:extLst>
            </c:dLbl>
            <c:dLbl>
              <c:idx val="1"/>
              <c:layout>
                <c:manualLayout>
                  <c:x val="-0.13130856219709208"/>
                  <c:y val="-1.0860065912904081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D35C-4FA7-B339-6C4A6E7A3087}"/>
                </c:ext>
              </c:extLst>
            </c:dLbl>
            <c:dLbl>
              <c:idx val="2"/>
              <c:layout>
                <c:manualLayout>
                  <c:x val="-6.5654281098546097E-2"/>
                  <c:y val="-7.602046139032786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D35C-4FA7-B339-6C4A6E7A3087}"/>
                </c:ext>
              </c:extLst>
            </c:dLbl>
            <c:dLbl>
              <c:idx val="3"/>
              <c:layout>
                <c:manualLayout>
                  <c:x val="-5.4711900915455037E-3"/>
                  <c:y val="-9.7740593216135832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D35C-4FA7-B339-6C4A6E7A30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Да</c:v>
                </c:pt>
                <c:pt idx="1">
                  <c:v>Скорее да</c:v>
                </c:pt>
                <c:pt idx="2">
                  <c:v>Скорее нет</c:v>
                </c:pt>
                <c:pt idx="3">
                  <c:v>Нет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10</c:v>
                </c:pt>
                <c:pt idx="1">
                  <c:v>4</c:v>
                </c:pt>
                <c:pt idx="2">
                  <c:v>6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D35C-4FA7-B339-6C4A6E7A308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solidFill>
        <a:schemeClr val="tx1"/>
      </a:solidFill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593792050744956E-2"/>
          <c:y val="3.228205124729034E-2"/>
          <c:w val="0.96308486472652344"/>
          <c:h val="0.705228274979655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Анализ нагрузки соцработников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8.080547458735838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CF0-45D9-B9BE-C24264CDE68C}"/>
                </c:ext>
              </c:extLst>
            </c:dLbl>
            <c:dLbl>
              <c:idx val="1"/>
              <c:layout>
                <c:manualLayout>
                  <c:x val="7.3839485398792953E-2"/>
                  <c:y val="3.95079855904732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F0-45D9-B9BE-C24264CDE68C}"/>
                </c:ext>
              </c:extLst>
            </c:dLbl>
            <c:dLbl>
              <c:idx val="2"/>
              <c:layout>
                <c:manualLayout>
                  <c:x val="6.8266694047940599E-2"/>
                  <c:y val="3.9507985590472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CF0-45D9-B9BE-C24264CDE68C}"/>
                </c:ext>
              </c:extLst>
            </c:dLbl>
            <c:dLbl>
              <c:idx val="3"/>
              <c:layout>
                <c:manualLayout>
                  <c:x val="7.3839485398792912E-2"/>
                  <c:y val="-7.901597118094657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CF0-45D9-B9BE-C24264CDE68C}"/>
                </c:ext>
              </c:extLst>
            </c:dLbl>
            <c:dLbl>
              <c:idx val="4"/>
              <c:layout>
                <c:manualLayout>
                  <c:x val="6.4087100534801475E-2"/>
                  <c:y val="3.950798559047256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CF0-45D9-B9BE-C24264CDE68C}"/>
                </c:ext>
              </c:extLst>
            </c:dLbl>
            <c:spPr>
              <a:solidFill>
                <a:srgbClr val="FFC000"/>
              </a:solidFill>
              <a:ln>
                <a:solidFill>
                  <a:srgbClr val="171616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0.28999999999999998</c:v>
                </c:pt>
                <c:pt idx="1">
                  <c:v>0.33</c:v>
                </c:pt>
                <c:pt idx="2">
                  <c:v>0.31</c:v>
                </c:pt>
                <c:pt idx="3">
                  <c:v>0.28000000000000003</c:v>
                </c:pt>
                <c:pt idx="4">
                  <c:v>0.25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9C-444F-927E-A12E0DAAC6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Изготовление проекта распоряжения и организация его подписания</c:v>
                </c:pt>
              </c:strCache>
            </c:strRef>
          </c:tx>
          <c:spPr>
            <a:solidFill>
              <a:srgbClr val="EE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0.5</c:v>
                </c:pt>
                <c:pt idx="1">
                  <c:v>0.5</c:v>
                </c:pt>
                <c:pt idx="2">
                  <c:v>0.5</c:v>
                </c:pt>
                <c:pt idx="3">
                  <c:v>0.8</c:v>
                </c:pt>
                <c:pt idx="4">
                  <c:v>0.6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9C-444F-927E-A12E0DAAC6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Сбор отчетности и подготовка сводного отчета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1.5</c:v>
                </c:pt>
                <c:pt idx="3">
                  <c:v>1</c:v>
                </c:pt>
                <c:pt idx="4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9C-444F-927E-A12E0DAAC6F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Организация подписания акта выполненных работ
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Лист1!$E$2:$E$6</c:f>
              <c:numCache>
                <c:formatCode>General</c:formatCode>
                <c:ptCount val="5"/>
                <c:pt idx="0">
                  <c:v>1</c:v>
                </c:pt>
                <c:pt idx="1">
                  <c:v>0.5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539C-444F-927E-A12E0DAAC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62164224"/>
        <c:axId val="147017664"/>
      </c:barChart>
      <c:catAx>
        <c:axId val="16216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7017664"/>
        <c:crosses val="autoZero"/>
        <c:auto val="1"/>
        <c:lblAlgn val="ctr"/>
        <c:lblOffset val="100"/>
        <c:noMultiLvlLbl val="0"/>
      </c:catAx>
      <c:valAx>
        <c:axId val="147017664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171616">
                  <a:lumMod val="25000"/>
                  <a:lumOff val="75000"/>
                  <a:alpha val="0"/>
                </a:srgb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162164224"/>
        <c:crosses val="autoZero"/>
        <c:crossBetween val="between"/>
      </c:valAx>
      <c:spPr>
        <a:solidFill>
          <a:schemeClr val="bg1"/>
        </a:solidFill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0.3251999716002888"/>
          <c:y val="0.78833531714022709"/>
          <c:w val="0.67224599426341358"/>
          <c:h val="0.2082248227113804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1010617141547396E-2"/>
          <c:y val="0"/>
          <c:w val="0.96308486472652344"/>
          <c:h val="0.7052282749796551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Прием в день поступления на обслуживание и организация подписания документов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1.969098372538757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CF0-45D9-B9BE-C24264CDE68C}"/>
                </c:ext>
              </c:extLst>
            </c:dLbl>
            <c:dLbl>
              <c:idx val="1"/>
              <c:layout>
                <c:manualLayout>
                  <c:x val="-6.9576705925775625E-5"/>
                  <c:y val="6.1029175518104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CF0-45D9-B9BE-C24264CDE68C}"/>
                </c:ext>
              </c:extLst>
            </c:dLbl>
            <c:dLbl>
              <c:idx val="2"/>
              <c:layout>
                <c:manualLayout>
                  <c:x val="-7.1516576908836279E-4"/>
                  <c:y val="-8.96203969692491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CF0-45D9-B9BE-C24264CDE68C}"/>
                </c:ext>
              </c:extLst>
            </c:dLbl>
            <c:dLbl>
              <c:idx val="3"/>
              <c:layout>
                <c:manualLayout>
                  <c:x val="-6.9576705925775625E-5"/>
                  <c:y val="7.0698539529490958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CF0-45D9-B9BE-C24264CDE68C}"/>
                </c:ext>
              </c:extLst>
            </c:dLbl>
            <c:dLbl>
              <c:idx val="4"/>
              <c:layout>
                <c:manualLayout>
                  <c:x val="1.6750139315067766E-3"/>
                  <c:y val="6.1029175518104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8CF0-45D9-B9BE-C24264CDE68C}"/>
                </c:ext>
              </c:extLst>
            </c:dLbl>
            <c:spPr>
              <a:solidFill>
                <a:srgbClr val="FFC000"/>
              </a:solidFill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9C-444F-927E-A12E0DAAC6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Сбор отчетности и подготовка сводного отчета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5.5</c:v>
                </c:pt>
                <c:pt idx="1">
                  <c:v>2</c:v>
                </c:pt>
                <c:pt idx="2">
                  <c:v>4</c:v>
                </c:pt>
                <c:pt idx="3">
                  <c:v>4.5</c:v>
                </c:pt>
                <c:pt idx="4">
                  <c:v>2.5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539C-444F-927E-A12E0DAAC6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Организация подписания акта выполненных работ
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ПСУ 1</c:v>
                </c:pt>
                <c:pt idx="1">
                  <c:v>ПСУ 2</c:v>
                </c:pt>
                <c:pt idx="2">
                  <c:v>ПСУ 3</c:v>
                </c:pt>
                <c:pt idx="3">
                  <c:v>ПСУ 4</c:v>
                </c:pt>
                <c:pt idx="4">
                  <c:v>ПСУ 5</c:v>
                </c:pt>
              </c:strCache>
            </c:strRef>
          </c:cat>
          <c:val>
            <c:numRef>
              <c:f>Лист1!$D$2:$D$6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4</c:v>
                </c:pt>
                <c:pt idx="3">
                  <c:v>5</c:v>
                </c:pt>
                <c:pt idx="4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539C-444F-927E-A12E0DAAC6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62448896"/>
        <c:axId val="147018816"/>
      </c:barChart>
      <c:catAx>
        <c:axId val="162448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7018816"/>
        <c:crosses val="autoZero"/>
        <c:auto val="1"/>
        <c:lblAlgn val="ctr"/>
        <c:lblOffset val="100"/>
        <c:noMultiLvlLbl val="0"/>
      </c:catAx>
      <c:valAx>
        <c:axId val="14701881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rgbClr val="171616">
                  <a:lumMod val="25000"/>
                  <a:lumOff val="75000"/>
                  <a:alpha val="0"/>
                </a:srgb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crossAx val="162448896"/>
        <c:crosses val="autoZero"/>
        <c:crossBetween val="between"/>
      </c:valAx>
      <c:spPr>
        <a:solidFill>
          <a:schemeClr val="bg1"/>
        </a:solidFill>
        <a:ln w="25400">
          <a:noFill/>
        </a:ln>
        <a:effectLst/>
      </c:spPr>
    </c:plotArea>
    <c:legend>
      <c:legendPos val="r"/>
      <c:layout>
        <c:manualLayout>
          <c:xMode val="edge"/>
          <c:yMode val="edge"/>
          <c:x val="3.2848481979827152E-3"/>
          <c:y val="0.75605330528929526"/>
          <c:w val="0.80856719447969605"/>
          <c:h val="0.2426590401324024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  <c:userShapes r:id="rId2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0.0506</cdr:y>
    </cdr:from>
    <cdr:to>
      <cdr:x>0.99566</cdr:x>
      <cdr:y>0.0506</cdr:y>
    </cdr:to>
    <cdr:cxnSp macro="">
      <cdr:nvCxnSpPr>
        <cdr:cNvPr id="2" name="Прямая соединительная линия 1">
          <a:extLst xmlns:a="http://schemas.openxmlformats.org/drawingml/2006/main">
            <a:ext uri="{FF2B5EF4-FFF2-40B4-BE49-F238E27FC236}">
              <a16:creationId xmlns="" xmlns:a16="http://schemas.microsoft.com/office/drawing/2014/main" id="{A5266D59-9124-FB5C-AA90-F5755B2B3A8A}"/>
            </a:ext>
          </a:extLst>
        </cdr:cNvPr>
        <cdr:cNvCxnSpPr>
          <a:cxnSpLocks xmlns:a="http://schemas.openxmlformats.org/drawingml/2006/main"/>
        </cdr:cNvCxnSpPr>
      </cdr:nvCxnSpPr>
      <cdr:spPr>
        <a:xfrm xmlns:a="http://schemas.openxmlformats.org/drawingml/2006/main">
          <a:off x="0" y="282858"/>
          <a:ext cx="6484583" cy="0"/>
        </a:xfrm>
        <a:prstGeom xmlns:a="http://schemas.openxmlformats.org/drawingml/2006/main" prst="line">
          <a:avLst/>
        </a:prstGeom>
        <a:ln xmlns:a="http://schemas.openxmlformats.org/drawingml/2006/main" w="25400" cmpd="dbl">
          <a:solidFill>
            <a:srgbClr val="00B050"/>
          </a:solidFill>
          <a:prstDash val="dash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FBF1F0BC-44F1-403B-A0C2-2940A59F436B}" type="datetimeFigureOut">
              <a:rPr lang="ru-RU"/>
              <a:pPr>
                <a:defRPr/>
              </a:pPr>
              <a:t>21.08.2026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90A28900-B483-4F9E-ABE4-63AC8ACE09B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7897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8ED2BD2A-0D7B-4CBD-B717-6438AEFC8B6C}" type="datetimeFigureOut">
              <a:rPr lang="ru-RU"/>
              <a:pPr>
                <a:defRPr/>
              </a:pPr>
              <a:t>21.08.2026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D3C44EF1-BA2A-4711-9682-10147DCA45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92370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34975" y="1239838"/>
            <a:ext cx="5949950" cy="3348037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ЦЕЛИ на выбор или предложить что-то еще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055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0874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B454387-12B6-078D-BA94-F86A8B07EA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7E9A1AAA-D85F-744D-5CB9-B6D593D422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69519027-F529-DE3E-CFA4-4C94CF844B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7ECE182-D3BF-494C-7B1E-B23D6429E3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38346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7281FBB-EDD5-60F1-CAC3-69D7DDFE3B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881E8EC2-3841-693D-CEA1-DC33E7E21B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460344B0-6173-31CF-57D3-141CD7A77F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84E3B400-278E-F3A0-C0D9-8B738DC420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327346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9867FDE-0B8E-FD2E-5DBB-216E3BAE2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D07C340B-981D-FD5E-BF07-FAFBAD4839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A0A17030-159E-8F1D-C69F-01727AB7AB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06E7A8B6-A35B-2495-2F2E-39086ADC65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35857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7BA7294-ADAB-7DCC-804A-E6750B7081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01DAFB1C-182B-485F-5AC2-EEA233C84D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DB898399-158C-E53A-90DD-C4F483D40A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4CDFA7E-D14F-3A48-663E-E4D3F6D635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1766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4C59E79-ABAE-62DE-6A22-4E0CA4997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A359DC96-279D-97E1-4E92-89407AD2E8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8A8B1FCF-2A4E-4096-D9B8-BC46ACA637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39ACF945-9598-D96A-F700-BDACEFE16C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40074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33DEEA7-565D-1F19-52A6-3929DF3C3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6489C8EF-678F-98B8-F85C-C0FF0E6D1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9323CA17-0E2D-60BF-B1C5-35D1AA3FE8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500FFBEB-C454-7D66-8F5C-E2E65EBCEC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5251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FA3C93F-DB0E-A47A-AA46-4106FE375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3C530F02-E520-4F2B-E440-18D64D2274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4C120ECC-2DB8-EA7C-1AE8-62E03503B0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6A1B147D-386A-B41B-58F7-36A998CFE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0669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AAC3AF8-D2A2-9752-8012-0E4CA8FE8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="" xmlns:a16="http://schemas.microsoft.com/office/drawing/2014/main" id="{C42CF634-E2B6-3C1B-2071-FA5E7C13F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>
            <a:extLst>
              <a:ext uri="{FF2B5EF4-FFF2-40B4-BE49-F238E27FC236}">
                <a16:creationId xmlns="" xmlns:a16="http://schemas.microsoft.com/office/drawing/2014/main" id="{9DE80E79-67BF-DC36-AD0B-41B1873747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2C6FBE2-DC1F-438C-F29A-4243356F02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C44EF1-BA2A-4711-9682-10147DCA456E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00357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3" r="-2"/>
          <a:stretch>
            <a:fillRect/>
          </a:stretch>
        </p:blipFill>
        <p:spPr bwMode="auto">
          <a:xfrm>
            <a:off x="7522634" y="0"/>
            <a:ext cx="46693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3333" y="909638"/>
            <a:ext cx="374438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406217" y="0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pic>
        <p:nvPicPr>
          <p:cNvPr id="8" name="Рисунок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3" r="-2"/>
          <a:stretch>
            <a:fillRect/>
          </a:stretch>
        </p:blipFill>
        <p:spPr bwMode="auto">
          <a:xfrm>
            <a:off x="7522634" y="0"/>
            <a:ext cx="46693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124" y="969169"/>
            <a:ext cx="374438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7406217" y="0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13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536909" y="3429000"/>
            <a:ext cx="6565563" cy="4247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14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36909" y="4581525"/>
            <a:ext cx="6578760" cy="31298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>
          <a:xfrm>
            <a:off x="536909" y="6200776"/>
            <a:ext cx="25920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r>
              <a:rPr lang="ru-RU" dirty="0"/>
              <a:t>22.04.2019</a:t>
            </a:r>
          </a:p>
        </p:txBody>
      </p:sp>
    </p:spTree>
    <p:extLst>
      <p:ext uri="{BB962C8B-B14F-4D97-AF65-F5344CB8AC3E}">
        <p14:creationId xmlns:p14="http://schemas.microsoft.com/office/powerpoint/2010/main" val="2031606626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Титульный слайд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33"/>
          <a:stretch/>
        </p:blipFill>
        <p:spPr bwMode="auto">
          <a:xfrm>
            <a:off x="7423150" y="0"/>
            <a:ext cx="4768849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7423150" y="0"/>
            <a:ext cx="122767" cy="6858000"/>
          </a:xfrm>
          <a:prstGeom prst="rect">
            <a:avLst/>
          </a:prstGeom>
          <a:solidFill>
            <a:srgbClr val="00A0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2" name="Title"/>
          <p:cNvSpPr>
            <a:spLocks noGrp="1" noChangeArrowheads="1"/>
          </p:cNvSpPr>
          <p:nvPr>
            <p:ph type="ctrTitle"/>
          </p:nvPr>
        </p:nvSpPr>
        <p:spPr bwMode="gray">
          <a:xfrm>
            <a:off x="536352" y="3433177"/>
            <a:ext cx="6486281" cy="424732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buFontTx/>
              <a:buNone/>
              <a:defRPr sz="2400" b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заголовка</a:t>
            </a:r>
          </a:p>
        </p:txBody>
      </p:sp>
      <p:sp>
        <p:nvSpPr>
          <p:cNvPr id="23" name="Subtitle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536352" y="4581525"/>
            <a:ext cx="6486281" cy="31298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Tx/>
              <a:buNone/>
              <a:defRPr sz="1600" cap="none" baseline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 lvl="0"/>
            <a:r>
              <a:rPr lang="ru-RU" noProof="0" dirty="0"/>
              <a:t>Образец подзаголовка</a:t>
            </a:r>
          </a:p>
        </p:txBody>
      </p:sp>
      <p:sp>
        <p:nvSpPr>
          <p:cNvPr id="1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351" y="6200776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tx1">
                    <a:lumMod val="75000"/>
                    <a:lumOff val="2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defRPr>
            </a:lvl1pPr>
          </a:lstStyle>
          <a:p>
            <a:pPr>
              <a:defRPr/>
            </a:pPr>
            <a:fld id="{0022C699-E247-4ABB-AE6C-0A0F112E5204}" type="datetime1">
              <a:rPr lang="ru-RU" smtClean="0"/>
              <a:pPr>
                <a:defRPr/>
              </a:pPr>
              <a:t>21.08.2026</a:t>
            </a:fld>
            <a:endParaRPr lang="ru-RU" dirty="0"/>
          </a:p>
        </p:txBody>
      </p:sp>
      <p:pic>
        <p:nvPicPr>
          <p:cNvPr id="16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9124" y="962819"/>
            <a:ext cx="3744384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09276795"/>
      </p:ext>
    </p:extLst>
  </p:cSld>
  <p:clrMapOvr>
    <a:masterClrMapping/>
  </p:clrMapOvr>
  <p:timing>
    <p:tnLst>
      <p:par>
        <p:cTn id="1" dur="indefinite" restart="never" nodeType="tmRoot"/>
      </p:par>
    </p:tnLst>
  </p:timing>
  <p:hf sldNum="0"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оде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2" y="152400"/>
            <a:ext cx="8121648" cy="585053"/>
          </a:xfrm>
        </p:spPr>
        <p:txBody>
          <a:bodyPr/>
          <a:lstStyle>
            <a:lvl1pPr>
              <a:defRPr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pic>
        <p:nvPicPr>
          <p:cNvPr id="6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0280" y="326525"/>
            <a:ext cx="2891387" cy="259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27052" y="836613"/>
            <a:ext cx="11114616" cy="5545137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ru-RU" sz="1600" kern="120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1…………………………………………………………………………………………………………….. 1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2 …………………………………………………………………………………………………………... 2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3…………………………………………………………………………………………………………….. 3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4 ……………………………………………………………………………………………………………. 4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5 ……………………………………………………………………………………………………………. 5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6……………………………………………………………………………………………………………… 6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63666A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Раздел 7 ……………………………………………………………………………………………………………. 7</a:t>
            </a:r>
          </a:p>
        </p:txBody>
      </p:sp>
    </p:spTree>
    <p:extLst>
      <p:ext uri="{BB962C8B-B14F-4D97-AF65-F5344CB8AC3E}">
        <p14:creationId xmlns:p14="http://schemas.microsoft.com/office/powerpoint/2010/main" val="2535739784"/>
      </p:ext>
    </p:extLst>
  </p:cSld>
  <p:clrMapOvr>
    <a:masterClrMapping/>
  </p:clrMapOvr>
  <p:timing>
    <p:tnLst>
      <p:par>
        <p:cTn id="1" dur="indefinite" restart="never" nodeType="tmRoot"/>
      </p:par>
    </p:tnLst>
  </p:timing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1" y="152401"/>
            <a:ext cx="11106148" cy="581385"/>
          </a:xfrm>
        </p:spPr>
        <p:txBody>
          <a:bodyPr/>
          <a:lstStyle>
            <a:lvl1pPr>
              <a:defRPr sz="2400" b="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7052" y="856203"/>
            <a:ext cx="11114616" cy="5533485"/>
          </a:xfrm>
        </p:spPr>
        <p:txBody>
          <a:bodyPr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600">
                <a:solidFill>
                  <a:srgbClr val="000000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22233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3" r="-2"/>
          <a:stretch>
            <a:fillRect/>
          </a:stretch>
        </p:blipFill>
        <p:spPr bwMode="auto">
          <a:xfrm>
            <a:off x="-57151" y="0"/>
            <a:ext cx="466936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4552951" y="0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pic>
        <p:nvPicPr>
          <p:cNvPr id="6" name="Рисунок 1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383" r="-2"/>
          <a:stretch>
            <a:fillRect/>
          </a:stretch>
        </p:blipFill>
        <p:spPr bwMode="auto">
          <a:xfrm>
            <a:off x="-57151" y="0"/>
            <a:ext cx="466936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552951" y="0"/>
            <a:ext cx="116416" cy="6858000"/>
          </a:xfrm>
          <a:prstGeom prst="rect">
            <a:avLst/>
          </a:prstGeom>
          <a:solidFill>
            <a:srgbClr val="A9A9A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rgbClr val="00A0DC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60" y="3429000"/>
            <a:ext cx="6399107" cy="428909"/>
          </a:xfrm>
        </p:spPr>
        <p:txBody>
          <a:bodyPr anchor="b"/>
          <a:lstStyle>
            <a:lvl1pPr>
              <a:defRPr sz="2400"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58271" y="4075612"/>
            <a:ext cx="6406680" cy="2306139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4023760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екст с маркер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7053" y="152401"/>
            <a:ext cx="11114615" cy="576263"/>
          </a:xfrm>
        </p:spPr>
        <p:txBody>
          <a:bodyPr/>
          <a:lstStyle>
            <a:lvl1pPr>
              <a:defRPr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38692" y="828949"/>
            <a:ext cx="11114616" cy="2776400"/>
          </a:xfrm>
        </p:spPr>
        <p:txBody>
          <a:bodyPr>
            <a:normAutofit/>
          </a:bodyPr>
          <a:lstStyle>
            <a:lvl1pPr marL="342900" indent="-342900" algn="l">
              <a:buFontTx/>
              <a:buBlip>
                <a:blip r:embed="rId2"/>
              </a:buBlip>
              <a:defRPr sz="1600"/>
            </a:lvl1pPr>
            <a:lvl2pPr marL="742950" marR="0" indent="-28575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/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1200150" indent="-285750" algn="l">
              <a:buFontTx/>
              <a:buBlip>
                <a:blip r:embed="rId2"/>
              </a:buBlip>
              <a:defRPr sz="1200"/>
            </a:lvl3pPr>
            <a:lvl4pPr marL="1657350" indent="-285750" algn="l">
              <a:buFontTx/>
              <a:buBlip>
                <a:blip r:embed="rId2"/>
              </a:buBlip>
              <a:defRPr sz="1100"/>
            </a:lvl4pPr>
            <a:lvl5pPr marL="2000250" indent="-171450" algn="l">
              <a:buFontTx/>
              <a:buBlip>
                <a:blip r:embed="rId2"/>
              </a:buBlip>
              <a:defRPr sz="105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altLang="ru-RU" dirty="0"/>
              <a:t>Текст уровень 1</a:t>
            </a:r>
            <a:endParaRPr lang="en-US" altLang="ru-RU" dirty="0"/>
          </a:p>
          <a:p>
            <a:pPr lvl="1" fontAlgn="base">
              <a:spcAft>
                <a:spcPct val="0"/>
              </a:spcAft>
            </a:pPr>
            <a:r>
              <a:rPr lang="ru-RU" altLang="ru-RU" dirty="0"/>
              <a:t>Текст уровень 2</a:t>
            </a:r>
            <a:endParaRPr lang="en-US" altLang="ru-RU" dirty="0"/>
          </a:p>
          <a:p>
            <a:pPr lvl="2"/>
            <a:r>
              <a:rPr lang="ru-RU" altLang="ru-RU" dirty="0"/>
              <a:t>Текст уровень 3</a:t>
            </a:r>
            <a:endParaRPr lang="en-US" altLang="ru-RU" dirty="0"/>
          </a:p>
          <a:p>
            <a:pPr lvl="3"/>
            <a:r>
              <a:rPr lang="ru-RU" altLang="ru-RU" dirty="0"/>
              <a:t>Текст уровень 4</a:t>
            </a:r>
            <a:endParaRPr lang="en-US" altLang="ru-RU" dirty="0"/>
          </a:p>
          <a:p>
            <a:pPr lvl="4"/>
            <a:r>
              <a:rPr lang="ru-RU" altLang="ru-RU" dirty="0"/>
              <a:t>Текст уровень 5</a:t>
            </a:r>
            <a:endParaRPr lang="en-US" altLang="ru-RU" dirty="0"/>
          </a:p>
        </p:txBody>
      </p:sp>
      <p:sp>
        <p:nvSpPr>
          <p:cNvPr id="6" name="Text Placeholder 2"/>
          <p:cNvSpPr>
            <a:spLocks noGrp="1"/>
          </p:cNvSpPr>
          <p:nvPr>
            <p:ph idx="14"/>
          </p:nvPr>
        </p:nvSpPr>
        <p:spPr>
          <a:xfrm>
            <a:off x="527051" y="3605349"/>
            <a:ext cx="11137900" cy="27764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342900" indent="-342900">
              <a:buClr>
                <a:srgbClr val="1E86C8"/>
              </a:buClr>
              <a:buFont typeface="+mj-lt"/>
              <a:buAutoNum type="arabicPeriod"/>
              <a:defRPr sz="1600">
                <a:latin typeface="Verdana" panose="020B0604030504040204" pitchFamily="34" charset="0"/>
                <a:ea typeface="Verdana" panose="020B0604030504040204" pitchFamily="34" charset="0"/>
              </a:defRPr>
            </a:lvl1pPr>
            <a:lvl2pPr marL="800100" indent="-342900">
              <a:buClr>
                <a:srgbClr val="1E86C8"/>
              </a:buClr>
              <a:buFont typeface="+mj-lt"/>
              <a:buAutoNum type="arabicPeriod"/>
              <a:defRPr sz="1400">
                <a:latin typeface="Verdana" panose="020B0604030504040204" pitchFamily="34" charset="0"/>
                <a:ea typeface="Verdana" panose="020B0604030504040204" pitchFamily="34" charset="0"/>
              </a:defRPr>
            </a:lvl2pPr>
            <a:lvl3pPr marL="1143000" indent="-228600">
              <a:buClr>
                <a:srgbClr val="1E86C8"/>
              </a:buClr>
              <a:buFont typeface="+mj-lt"/>
              <a:buAutoNum type="arabicPeriod"/>
              <a:defRPr sz="1200">
                <a:latin typeface="Verdana" panose="020B0604030504040204" pitchFamily="34" charset="0"/>
                <a:ea typeface="Verdana" panose="020B0604030504040204" pitchFamily="34" charset="0"/>
              </a:defRPr>
            </a:lvl3pPr>
            <a:lvl4pPr marL="1600200" indent="-228600">
              <a:buClr>
                <a:srgbClr val="1E86C8"/>
              </a:buClr>
              <a:buFont typeface="+mj-lt"/>
              <a:buAutoNum type="arabicPeriod"/>
              <a:defRPr sz="1100">
                <a:latin typeface="Verdana" panose="020B0604030504040204" pitchFamily="34" charset="0"/>
                <a:ea typeface="Verdana" panose="020B0604030504040204" pitchFamily="34" charset="0"/>
              </a:defRPr>
            </a:lvl4pPr>
            <a:lvl5pPr marL="2057400" indent="-228600">
              <a:buClr>
                <a:srgbClr val="1E86C8"/>
              </a:buClr>
              <a:buFont typeface="+mj-lt"/>
              <a:buAutoNum type="arabicPeriod"/>
              <a:defRPr sz="1100">
                <a:latin typeface="Verdana" panose="020B0604030504040204" pitchFamily="34" charset="0"/>
                <a:ea typeface="Verdana" panose="020B0604030504040204" pitchFamily="34" charset="0"/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06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0" hasCustomPrompt="1"/>
          </p:nvPr>
        </p:nvSpPr>
        <p:spPr>
          <a:xfrm>
            <a:off x="527051" y="822960"/>
            <a:ext cx="5403487" cy="55587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287588" y="822959"/>
            <a:ext cx="5354077" cy="5558789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dirty="0"/>
              <a:t>Текст/таблица/диаграмма/</a:t>
            </a:r>
          </a:p>
          <a:p>
            <a:pPr lvl="0"/>
            <a:r>
              <a:rPr lang="ru-RU" dirty="0"/>
              <a:t>картинка/</a:t>
            </a:r>
            <a:r>
              <a:rPr lang="en-US" dirty="0"/>
              <a:t>SmartArt</a:t>
            </a:r>
          </a:p>
        </p:txBody>
      </p:sp>
    </p:spTree>
    <p:extLst>
      <p:ext uri="{BB962C8B-B14F-4D97-AF65-F5344CB8AC3E}">
        <p14:creationId xmlns:p14="http://schemas.microsoft.com/office/powerpoint/2010/main" val="3490975183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solidFill>
            <a:schemeClr val="bg1"/>
          </a:solidFill>
          <a:ln>
            <a:solidFill>
              <a:schemeClr val="bg1"/>
            </a:solidFill>
          </a:ln>
        </p:spPr>
        <p:txBody>
          <a:bodyPr/>
          <a:lstStyle>
            <a:lvl1pPr>
              <a:defRPr>
                <a:solidFill>
                  <a:srgbClr val="1E86C8"/>
                </a:solidFill>
              </a:defRPr>
            </a:lvl1pPr>
          </a:lstStyle>
          <a:p>
            <a:r>
              <a:rPr lang="ru-RU" dirty="0"/>
              <a:t>Заголовок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5893702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Контен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ru-RU"/>
              <a:t>Вставить сюда текст/таблицу/диаграмму/картинку/</a:t>
            </a:r>
            <a:r>
              <a:rPr lang="en-US"/>
              <a:t>SmartArt</a:t>
            </a:r>
          </a:p>
          <a:p>
            <a:pPr lvl="1"/>
            <a:r>
              <a:rPr lang="en-US"/>
              <a:t>Level 2</a:t>
            </a:r>
            <a:endParaRPr lang="ru-RU"/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3963" y="6356352"/>
            <a:ext cx="2844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 dirty="0">
              <a:solidFill>
                <a:srgbClr val="000000">
                  <a:tint val="75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71006" y="6492876"/>
            <a:ext cx="502647" cy="365125"/>
          </a:xfrm>
          <a:prstGeom prst="rect">
            <a:avLst/>
          </a:prstGeom>
        </p:spPr>
        <p:txBody>
          <a:bodyPr/>
          <a:lstStyle/>
          <a:p>
            <a:fld id="{C33C34FD-A43B-634A-9B8C-9626670F7CE8}" type="slidenum">
              <a:rPr lang="en-US" smtClean="0">
                <a:solidFill>
                  <a:prstClr val="white"/>
                </a:solidFill>
              </a:rPr>
              <a:pPr/>
              <a:t>‹#›</a:t>
            </a:fld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03345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527051" y="152401"/>
            <a:ext cx="1111461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заголовка</a:t>
            </a:r>
            <a:endParaRPr lang="en-US" altLang="ru-RU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27052" y="855617"/>
            <a:ext cx="11114616" cy="5516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dirty="0"/>
              <a:t>Образец текста</a:t>
            </a:r>
          </a:p>
          <a:p>
            <a:pPr lvl="1"/>
            <a:r>
              <a:rPr lang="ru-RU" altLang="ru-RU" dirty="0"/>
              <a:t>Второй уровень</a:t>
            </a:r>
          </a:p>
          <a:p>
            <a:pPr lvl="2"/>
            <a:r>
              <a:rPr lang="ru-RU" altLang="ru-RU" dirty="0"/>
              <a:t>Третий уровень</a:t>
            </a:r>
          </a:p>
          <a:p>
            <a:pPr lvl="3"/>
            <a:r>
              <a:rPr lang="ru-RU" altLang="ru-RU" dirty="0"/>
              <a:t>Четвертый </a:t>
            </a:r>
            <a:r>
              <a:rPr lang="ru-RU" altLang="ru-RU" dirty="0" smtClean="0"/>
              <a:t>уровень</a:t>
            </a:r>
            <a:endParaRPr lang="ru-RU" altLang="ru-RU" dirty="0"/>
          </a:p>
        </p:txBody>
      </p:sp>
      <p:sp>
        <p:nvSpPr>
          <p:cNvPr id="9" name="Slide Number">
            <a:extLst>
              <a:ext uri="{FF2B5EF4-FFF2-40B4-BE49-F238E27FC236}">
                <a16:creationId xmlns="" xmlns:a16="http://schemas.microsoft.com/office/drawing/2014/main" id="{EF5C1852-B2CB-4781-96AF-9949CD9C2F6A}"/>
              </a:ext>
            </a:extLst>
          </p:cNvPr>
          <p:cNvSpPr txBox="1">
            <a:spLocks/>
          </p:cNvSpPr>
          <p:nvPr/>
        </p:nvSpPr>
        <p:spPr bwMode="gray">
          <a:xfrm>
            <a:off x="838201" y="6530181"/>
            <a:ext cx="461433" cy="123825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>
            <a:defPPr>
              <a:defRPr lang="ru-RU"/>
            </a:defPPr>
            <a:lvl1pPr>
              <a:defRPr sz="1000" baseline="0">
                <a:latin typeface="+mn-lt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7A3DB6D2-ED62-4EAA-9DCE-F9F62F3E3C20}" type="slidenum">
              <a:rPr lang="ru-RU" sz="800" smtClean="0">
                <a:solidFill>
                  <a:srgbClr val="0073CF"/>
                </a:solidFill>
              </a:rPr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ru-RU" sz="800" dirty="0">
              <a:solidFill>
                <a:srgbClr val="0073C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695" r:id="rId3"/>
    <p:sldLayoutId id="2147483703" r:id="rId4"/>
    <p:sldLayoutId id="2147483704" r:id="rId5"/>
    <p:sldLayoutId id="2147483696" r:id="rId6"/>
    <p:sldLayoutId id="2147483706" r:id="rId7"/>
    <p:sldLayoutId id="2147483707" r:id="rId8"/>
    <p:sldLayoutId id="2147483708" r:id="rId9"/>
  </p:sldLayoutIdLst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400" b="0" kern="1200">
          <a:solidFill>
            <a:srgbClr val="1E86C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4572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6pPr>
      <a:lvl7pPr marL="9144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7pPr>
      <a:lvl8pPr marL="13716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8pPr>
      <a:lvl9pPr marL="1828800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4868A8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9pPr>
    </p:titleStyle>
    <p:bodyStyle>
      <a:lvl1pPr algn="l" rtl="0" eaLnBrk="1" fontAlgn="base" hangingPunct="1">
        <a:lnSpc>
          <a:spcPct val="90000"/>
        </a:lnSpc>
        <a:spcBef>
          <a:spcPts val="1000"/>
        </a:spcBef>
        <a:spcAft>
          <a:spcPct val="0"/>
        </a:spcAft>
        <a:defRPr sz="16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4572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4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9144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2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3716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1828800" algn="l" rtl="0" eaLnBrk="1" fontAlgn="base" hangingPunct="1">
        <a:lnSpc>
          <a:spcPct val="90000"/>
        </a:lnSpc>
        <a:spcBef>
          <a:spcPts val="500"/>
        </a:spcBef>
        <a:spcAft>
          <a:spcPct val="0"/>
        </a:spcAft>
        <a:defRPr sz="110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96" userDrawn="1">
          <p15:clr>
            <a:srgbClr val="F26B43"/>
          </p15:clr>
        </p15:guide>
        <p15:guide id="2" pos="7348" userDrawn="1">
          <p15:clr>
            <a:srgbClr val="F26B43"/>
          </p15:clr>
        </p15:guide>
        <p15:guide id="3" pos="332" userDrawn="1">
          <p15:clr>
            <a:srgbClr val="F26B43"/>
          </p15:clr>
        </p15:guide>
        <p15:guide id="4" orient="horz" pos="40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7.pn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0.png"/><Relationship Id="rId4" Type="http://schemas.openxmlformats.org/officeDocument/2006/relationships/image" Target="../media/image3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svg"/><Relationship Id="rId4" Type="http://schemas.openxmlformats.org/officeDocument/2006/relationships/image" Target="../media/image4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9.xml"/><Relationship Id="rId3" Type="http://schemas.openxmlformats.org/officeDocument/2006/relationships/chart" Target="../charts/chart4.xml"/><Relationship Id="rId7" Type="http://schemas.openxmlformats.org/officeDocument/2006/relationships/chart" Target="../charts/chart8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Relationship Id="rId9" Type="http://schemas.openxmlformats.org/officeDocument/2006/relationships/chart" Target="../charts/chart10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007170" y="396089"/>
            <a:ext cx="6399107" cy="428909"/>
          </a:xfrm>
        </p:spPr>
        <p:txBody>
          <a:bodyPr/>
          <a:lstStyle/>
          <a:p>
            <a:pPr algn="ctr"/>
            <a:r>
              <a:rPr lang="ru-RU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ЛОГБУ «Тихвинский КЦСОН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»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4914967" y="2270880"/>
            <a:ext cx="6938515" cy="2306139"/>
          </a:xfrm>
        </p:spPr>
        <p:txBody>
          <a:bodyPr>
            <a:noAutofit/>
          </a:bodyPr>
          <a:lstStyle/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Verdana"/>
                <a:cs typeface="Verdana"/>
              </a:rPr>
              <a:t>Итоги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</a:rPr>
              <a:t>выполнения мероприятий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Verdana"/>
                <a:cs typeface="Verdana"/>
              </a:rPr>
              <a:t> проекта «Производительность труда»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626" y="84651"/>
            <a:ext cx="898578" cy="824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4" descr="https://avatars.mds.yandex.net/i?id=be71c3b580fc14f5874b9e1eabfa9d144ea8fed8-4217228-images-thumbs&amp;n=1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953" y="84651"/>
            <a:ext cx="859310" cy="889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7639740" y="6267252"/>
            <a:ext cx="172675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022C699-E247-4ABB-AE6C-0A0F112E5204}" type="datetime1">
              <a:rPr lang="ru-RU" sz="200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ea typeface="Verdana"/>
                <a:cs typeface="Verdana"/>
              </a:rPr>
              <a:pPr/>
              <a:t>21.08.2026</a:t>
            </a:fld>
            <a:endParaRPr lang="ru-RU" sz="2000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  <a:ea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1614868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137F627D-6180-4594-8782-D1F596E35A63}"/>
              </a:ext>
            </a:extLst>
          </p:cNvPr>
          <p:cNvSpPr txBox="1"/>
          <p:nvPr/>
        </p:nvSpPr>
        <p:spPr bwMode="auto">
          <a:xfrm>
            <a:off x="175906" y="179325"/>
            <a:ext cx="7093573" cy="56450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Год основания: </a:t>
            </a:r>
            <a:r>
              <a:rPr lang="en-US" sz="1200" b="1" dirty="0">
                <a:latin typeface="Verdana" panose="020B0604030504040204" pitchFamily="34" charset="0"/>
                <a:ea typeface="Verdana" panose="020B0604030504040204" pitchFamily="34" charset="0"/>
              </a:rPr>
              <a:t>1994</a:t>
            </a:r>
            <a:endParaRPr lang="ru-RU" sz="1200" b="1" dirty="0"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Учредитель: </a:t>
            </a:r>
            <a:r>
              <a:rPr lang="ru-RU" sz="12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Комитет по социальной защите населения Ленинградской области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Основной вид деятельности: </a:t>
            </a:r>
            <a:r>
              <a:rPr lang="ru-RU" sz="12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предоставление социального обслуживания гражданам, признанным нуждающимися в социальном обслуживании через различные формы социального обслуживания, а также реализация технологий социального обслуживания и мероприятий по социальному сопровождению указанной категории граждан.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Количество получателей услуг: </a:t>
            </a:r>
            <a:r>
              <a:rPr lang="en-US" sz="12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945</a:t>
            </a:r>
            <a:r>
              <a:rPr lang="ru-RU" sz="1200" b="1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чел.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Количество оказанных услуг в 2024 году: </a:t>
            </a:r>
            <a:r>
              <a:rPr lang="ru-RU" sz="1200" b="1" i="0" u="none" strike="noStrike" dirty="0">
                <a:effectLst/>
                <a:latin typeface="+mn-lt"/>
              </a:rPr>
              <a:t>360</a:t>
            </a:r>
            <a:r>
              <a:rPr lang="en-US" sz="1200" b="1" i="0" u="none" strike="noStrike" dirty="0">
                <a:effectLst/>
                <a:latin typeface="+mn-lt"/>
              </a:rPr>
              <a:t> </a:t>
            </a:r>
            <a:r>
              <a:rPr lang="ru-RU" sz="1200" b="1" i="0" u="none" strike="noStrike" dirty="0">
                <a:effectLst/>
                <a:latin typeface="+mn-lt"/>
              </a:rPr>
              <a:t>712</a:t>
            </a:r>
            <a:r>
              <a:rPr lang="en-US" sz="1200" b="1" i="0" u="none" strike="noStrike" dirty="0">
                <a:effectLst/>
                <a:latin typeface="+mn-lt"/>
              </a:rPr>
              <a:t> </a:t>
            </a:r>
            <a:r>
              <a:rPr lang="ru-RU" sz="1200" b="1" i="0" u="none" strike="noStrike" dirty="0">
                <a:effectLst/>
                <a:latin typeface="+mn-lt"/>
              </a:rPr>
              <a:t>шт</a:t>
            </a:r>
            <a:r>
              <a:rPr lang="ru-RU" sz="1200" b="1" i="0" u="none" strike="noStrike" dirty="0" smtClean="0">
                <a:effectLst/>
                <a:latin typeface="+mn-lt"/>
              </a:rPr>
              <a:t>.</a:t>
            </a:r>
            <a:endParaRPr lang="ru-RU" sz="600" b="1" i="0" u="none" strike="noStrike" dirty="0">
              <a:effectLst/>
              <a:latin typeface="+mn-lt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Количество штатных единиц, непосредственно вовлеченных в оптимизируемые процессы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b="1" dirty="0">
                <a:latin typeface="Verdana" panose="020B0604030504040204" pitchFamily="34" charset="0"/>
                <a:ea typeface="Verdana" panose="020B0604030504040204" pitchFamily="34" charset="0"/>
              </a:rPr>
              <a:t>(без учета высшего руководящего состава):</a:t>
            </a:r>
            <a:endParaRPr lang="ru-RU" sz="1200" u="sng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b="1" u="sng" dirty="0">
                <a:latin typeface="Verdana" panose="020B0604030504040204" pitchFamily="34" charset="0"/>
                <a:ea typeface="Verdana" panose="020B0604030504040204" pitchFamily="34" charset="0"/>
              </a:rPr>
              <a:t>Отделение социального обслуживания на дому:</a:t>
            </a:r>
            <a:endParaRPr lang="ru-RU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Заведующий отделением: штат 3; факт 3.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Социальный работник: штат 41; факт 41.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 smtClean="0">
                <a:latin typeface="Verdana" panose="020B0604030504040204" pitchFamily="34" charset="0"/>
                <a:ea typeface="Verdana" panose="020B0604030504040204" pitchFamily="34" charset="0"/>
              </a:rPr>
              <a:t>Помощник по уходу: штат 2; факт 2.  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b="1" u="sng" dirty="0" smtClean="0">
                <a:latin typeface="Verdana" panose="020B0604030504040204" pitchFamily="34" charset="0"/>
                <a:ea typeface="Verdana" panose="020B0604030504040204" pitchFamily="34" charset="0"/>
              </a:rPr>
              <a:t>Реабилитационное </a:t>
            </a:r>
            <a:r>
              <a:rPr lang="ru-RU" sz="1200" b="1" u="sng" dirty="0">
                <a:latin typeface="Verdana" panose="020B0604030504040204" pitchFamily="34" charset="0"/>
                <a:ea typeface="Verdana" panose="020B0604030504040204" pitchFamily="34" charset="0"/>
              </a:rPr>
              <a:t>отделение с дневным пребыванием:</a:t>
            </a:r>
            <a:endParaRPr lang="ru-RU" sz="1200" b="1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Заведующий отделением: штат 1; факт 1.</a:t>
            </a:r>
          </a:p>
          <a:p>
            <a:pPr>
              <a:lnSpc>
                <a:spcPct val="120000"/>
              </a:lnSpc>
              <a:spcBef>
                <a:spcPts val="1000"/>
              </a:spcBef>
            </a:pPr>
            <a:r>
              <a:rPr lang="ru-RU" sz="1200" dirty="0">
                <a:latin typeface="Verdana" panose="020B0604030504040204" pitchFamily="34" charset="0"/>
                <a:ea typeface="Verdana" panose="020B0604030504040204" pitchFamily="34" charset="0"/>
              </a:rPr>
              <a:t>Иные: штат 4,5; факт 4,5. </a:t>
            </a:r>
            <a:endParaRPr lang="ru-RU" sz="1200" b="1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924800" y="1472060"/>
            <a:ext cx="426720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  <a:latin typeface="Arial Black" pitchFamily="34" charset="0"/>
                <a:ea typeface="Verdana" panose="020B0604030504040204" pitchFamily="34" charset="0"/>
              </a:rPr>
              <a:t>Информация об организации Ленинградское областное государственное бюджетное учреждение «Тихвинский комплексный центр социального обслуживания населения» (ЛОГБУ «Тихвинский КЦСОН»)</a:t>
            </a:r>
            <a:endParaRPr lang="ru-RU" b="1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415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6">
            <a:extLst>
              <a:ext uri="{FF2B5EF4-FFF2-40B4-BE49-F238E27FC236}">
                <a16:creationId xmlns="" xmlns:a16="http://schemas.microsoft.com/office/drawing/2014/main" id="{B8E402B3-A1FF-476B-B07F-B6AC9DE894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8013" y="329483"/>
            <a:ext cx="11344697" cy="536986"/>
          </a:xfrm>
        </p:spPr>
        <p:txBody>
          <a:bodyPr/>
          <a:lstStyle/>
          <a:p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Подпроцессы (этапы) идентичны между процессами, но имеют свои особенности*.</a:t>
            </a:r>
            <a:b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</a:br>
            <a:r>
              <a:rPr lang="ru-RU" sz="2000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Границы проекта определены техническим заданием Минтруда РФ.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3D3136F3-572F-4A1A-96B5-6E1248F2581C}"/>
              </a:ext>
            </a:extLst>
          </p:cNvPr>
          <p:cNvGrpSpPr/>
          <p:nvPr/>
        </p:nvGrpSpPr>
        <p:grpSpPr>
          <a:xfrm>
            <a:off x="578528" y="2938670"/>
            <a:ext cx="11258650" cy="3204595"/>
            <a:chOff x="578528" y="1826703"/>
            <a:chExt cx="11258650" cy="3204595"/>
          </a:xfrm>
        </p:grpSpPr>
        <p:sp>
          <p:nvSpPr>
            <p:cNvPr id="36" name="Прямоугольник 35">
              <a:extLst>
                <a:ext uri="{FF2B5EF4-FFF2-40B4-BE49-F238E27FC236}">
                  <a16:creationId xmlns="" xmlns:a16="http://schemas.microsoft.com/office/drawing/2014/main" id="{59678D57-CF59-43CF-9C69-EAE94BE9A402}"/>
                </a:ext>
              </a:extLst>
            </p:cNvPr>
            <p:cNvSpPr/>
            <p:nvPr/>
          </p:nvSpPr>
          <p:spPr>
            <a:xfrm>
              <a:off x="578528" y="1826703"/>
              <a:ext cx="11034944" cy="320459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>
              <a:extLst>
                <a:ext uri="{FF2B5EF4-FFF2-40B4-BE49-F238E27FC236}">
                  <a16:creationId xmlns="" xmlns:a16="http://schemas.microsoft.com/office/drawing/2014/main" id="{7551CADE-8A15-47BB-96F0-AFA3466AB84A}"/>
                </a:ext>
              </a:extLst>
            </p:cNvPr>
            <p:cNvSpPr txBox="1"/>
            <p:nvPr/>
          </p:nvSpPr>
          <p:spPr>
            <a:xfrm>
              <a:off x="9379204" y="2068280"/>
              <a:ext cx="24579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ФИНИШ</a:t>
              </a:r>
              <a:r>
                <a:rPr lang="ru-RU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:</a:t>
              </a:r>
            </a:p>
            <a:p>
              <a:r>
                <a:rPr lang="ru-RU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Приказ о снятии с обслуживания</a:t>
              </a:r>
            </a:p>
          </p:txBody>
        </p:sp>
        <p:cxnSp>
          <p:nvCxnSpPr>
            <p:cNvPr id="4" name="Прямая соединительная линия 3">
              <a:extLst>
                <a:ext uri="{FF2B5EF4-FFF2-40B4-BE49-F238E27FC236}">
                  <a16:creationId xmlns="" xmlns:a16="http://schemas.microsoft.com/office/drawing/2014/main" id="{5766BC05-0FF9-41CB-B9D6-C5259C20C786}"/>
                </a:ext>
              </a:extLst>
            </p:cNvPr>
            <p:cNvCxnSpPr>
              <a:cxnSpLocks/>
            </p:cNvCxnSpPr>
            <p:nvPr/>
          </p:nvCxnSpPr>
          <p:spPr>
            <a:xfrm>
              <a:off x="730356" y="1944148"/>
              <a:ext cx="0" cy="2994871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="" xmlns:a16="http://schemas.microsoft.com/office/drawing/2014/main" id="{4FF18DD9-731F-4871-917F-27D6DC11F420}"/>
                </a:ext>
              </a:extLst>
            </p:cNvPr>
            <p:cNvSpPr txBox="1"/>
            <p:nvPr/>
          </p:nvSpPr>
          <p:spPr>
            <a:xfrm>
              <a:off x="1186500" y="2068280"/>
              <a:ext cx="245797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СТАРТ:</a:t>
              </a:r>
            </a:p>
            <a:p>
              <a:r>
                <a:rPr lang="ru-RU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lt"/>
                </a:rPr>
                <a:t>Приказ о зачислении на обслуживание</a:t>
              </a:r>
            </a:p>
          </p:txBody>
        </p:sp>
        <p:cxnSp>
          <p:nvCxnSpPr>
            <p:cNvPr id="13" name="Прямая со стрелкой 12">
              <a:extLst>
                <a:ext uri="{FF2B5EF4-FFF2-40B4-BE49-F238E27FC236}">
                  <a16:creationId xmlns="" xmlns:a16="http://schemas.microsoft.com/office/drawing/2014/main" id="{4EE2EA5B-9D1C-48E6-BB7F-DFC0DF89FED6}"/>
                </a:ext>
              </a:extLst>
            </p:cNvPr>
            <p:cNvCxnSpPr>
              <a:cxnSpLocks/>
            </p:cNvCxnSpPr>
            <p:nvPr/>
          </p:nvCxnSpPr>
          <p:spPr>
            <a:xfrm>
              <a:off x="11015259" y="2391446"/>
              <a:ext cx="447413" cy="0"/>
            </a:xfrm>
            <a:prstGeom prst="straightConnector1">
              <a:avLst/>
            </a:prstGeom>
            <a:ln w="762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AutoShape 10">
              <a:extLst>
                <a:ext uri="{FF2B5EF4-FFF2-40B4-BE49-F238E27FC236}">
                  <a16:creationId xmlns="" xmlns:a16="http://schemas.microsoft.com/office/drawing/2014/main" id="{9036A893-288B-4625-88CF-53CE69577623}"/>
                </a:ext>
              </a:extLst>
            </p:cNvPr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56096" y="2933483"/>
              <a:ext cx="3256040" cy="1020136"/>
            </a:xfrm>
            <a:prstGeom prst="homePlate">
              <a:avLst>
                <a:gd name="adj" fmla="val 1789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3297" tIns="93297" rIns="93297" bIns="93297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+mn-lt"/>
                </a:defRPr>
              </a:lvl2pPr>
              <a:lvl3pPr marL="374650" indent="-1793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</a:defRPr>
              </a:lvl3pPr>
              <a:lvl4pPr marL="519113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+mn-lt"/>
                </a:defRPr>
              </a:lvl4pPr>
              <a:lvl5pPr marL="6635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5pPr>
              <a:lvl6pPr marL="11207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15779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20351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24923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444500">
                <a:buClr>
                  <a:srgbClr val="234062"/>
                </a:buClr>
              </a:pPr>
              <a:r>
                <a:rPr lang="ru-RU" sz="1200" b="1" dirty="0">
                  <a:solidFill>
                    <a:schemeClr val="tx2"/>
                  </a:solidFill>
                </a:rPr>
                <a:t>1. Планирование работы </a:t>
              </a:r>
              <a:r>
                <a:rPr lang="ru-RU" sz="1200" dirty="0">
                  <a:solidFill>
                    <a:schemeClr val="tx2"/>
                  </a:solidFill>
                </a:rPr>
                <a:t>специалистов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19" name="AutoShape 10">
              <a:extLst>
                <a:ext uri="{FF2B5EF4-FFF2-40B4-BE49-F238E27FC236}">
                  <a16:creationId xmlns="" xmlns:a16="http://schemas.microsoft.com/office/drawing/2014/main" id="{4766671F-DEDF-40A4-BB78-3B866FA564B3}"/>
                </a:ext>
              </a:extLst>
            </p:cNvPr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4195831" y="2023104"/>
              <a:ext cx="3596860" cy="746491"/>
            </a:xfrm>
            <a:prstGeom prst="chevron">
              <a:avLst>
                <a:gd name="adj" fmla="val 1789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3297" tIns="93297" rIns="93297" bIns="93297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+mn-lt"/>
                </a:defRPr>
              </a:lvl2pPr>
              <a:lvl3pPr marL="374650" indent="-1793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</a:defRPr>
              </a:lvl3pPr>
              <a:lvl4pPr marL="519113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+mn-lt"/>
                </a:defRPr>
              </a:lvl4pPr>
              <a:lvl5pPr marL="6635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5pPr>
              <a:lvl6pPr marL="11207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15779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20351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24923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buClr>
                  <a:srgbClr val="234062"/>
                </a:buClr>
              </a:pPr>
              <a:r>
                <a:rPr lang="ru-RU" sz="1200" b="1" dirty="0">
                  <a:solidFill>
                    <a:schemeClr val="tx2"/>
                  </a:solidFill>
                </a:rPr>
                <a:t>2. Формирование отчетности </a:t>
              </a:r>
              <a:r>
                <a:rPr lang="ru-RU" sz="1200" dirty="0">
                  <a:solidFill>
                    <a:schemeClr val="tx2"/>
                  </a:solidFill>
                </a:rPr>
                <a:t>по оказанным услугам</a:t>
              </a:r>
              <a:endParaRPr lang="en-US" sz="1200" dirty="0">
                <a:solidFill>
                  <a:schemeClr val="tx2"/>
                </a:solidFill>
              </a:endParaRPr>
            </a:p>
          </p:txBody>
        </p:sp>
        <p:sp>
          <p:nvSpPr>
            <p:cNvPr id="22" name="AutoShape 10">
              <a:extLst>
                <a:ext uri="{FF2B5EF4-FFF2-40B4-BE49-F238E27FC236}">
                  <a16:creationId xmlns="" xmlns:a16="http://schemas.microsoft.com/office/drawing/2014/main" id="{754896C2-0D11-441F-B8AE-0537F9ABE139}"/>
                </a:ext>
              </a:extLst>
            </p:cNvPr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4195831" y="4117506"/>
              <a:ext cx="3596860" cy="746491"/>
            </a:xfrm>
            <a:prstGeom prst="chevron">
              <a:avLst>
                <a:gd name="adj" fmla="val 1789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3297" tIns="93297" rIns="93297" bIns="93297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+mn-lt"/>
                </a:defRPr>
              </a:lvl2pPr>
              <a:lvl3pPr marL="374650" indent="-1793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</a:defRPr>
              </a:lvl3pPr>
              <a:lvl4pPr marL="519113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+mn-lt"/>
                </a:defRPr>
              </a:lvl4pPr>
              <a:lvl5pPr marL="6635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5pPr>
              <a:lvl6pPr marL="11207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15779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20351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24923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algn="ctr">
                <a:buClr>
                  <a:srgbClr val="234062"/>
                </a:buClr>
              </a:pPr>
              <a:r>
                <a:rPr lang="ru-RU" sz="1200" b="1" dirty="0">
                  <a:solidFill>
                    <a:schemeClr val="tx2"/>
                  </a:solidFill>
                </a:rPr>
                <a:t>3. Контроль качества </a:t>
              </a:r>
              <a:r>
                <a:rPr lang="ru-RU" sz="1200" dirty="0">
                  <a:solidFill>
                    <a:schemeClr val="tx2"/>
                  </a:solidFill>
                </a:rPr>
                <a:t>оказания услуги. Проведение проверок</a:t>
              </a:r>
              <a:r>
                <a:rPr lang="ru-RU" sz="1200" b="1" dirty="0">
                  <a:solidFill>
                    <a:schemeClr val="tx2"/>
                  </a:solidFill>
                </a:rPr>
                <a:t>.</a:t>
              </a:r>
              <a:endParaRPr lang="en-US" sz="1200" b="1" dirty="0">
                <a:solidFill>
                  <a:schemeClr val="tx2"/>
                </a:solidFill>
              </a:endParaRPr>
            </a:p>
          </p:txBody>
        </p:sp>
        <p:sp>
          <p:nvSpPr>
            <p:cNvPr id="23" name="AutoShape 10">
              <a:extLst>
                <a:ext uri="{FF2B5EF4-FFF2-40B4-BE49-F238E27FC236}">
                  <a16:creationId xmlns="" xmlns:a16="http://schemas.microsoft.com/office/drawing/2014/main" id="{52DA20E0-4E0D-43DA-AA7F-4D33BBD6C0D6}"/>
                </a:ext>
              </a:extLst>
            </p:cNvPr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4195831" y="2933482"/>
              <a:ext cx="3596860" cy="1020137"/>
            </a:xfrm>
            <a:prstGeom prst="chevron">
              <a:avLst>
                <a:gd name="adj" fmla="val 17892"/>
              </a:avLst>
            </a:prstGeom>
            <a:solidFill>
              <a:schemeClr val="bg1">
                <a:lumMod val="85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3297" tIns="93297" rIns="93297" bIns="93297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+mn-lt"/>
                </a:defRPr>
              </a:lvl2pPr>
              <a:lvl3pPr marL="374650" indent="-1793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</a:defRPr>
              </a:lvl3pPr>
              <a:lvl4pPr marL="519113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+mn-lt"/>
                </a:defRPr>
              </a:lvl4pPr>
              <a:lvl5pPr marL="6635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5pPr>
              <a:lvl6pPr marL="11207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15779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20351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24923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360363">
                <a:buClr>
                  <a:srgbClr val="234062"/>
                </a:buClr>
              </a:pPr>
              <a:r>
                <a:rPr lang="ru-RU" sz="1200" b="1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Процессы фактического оказания услуг</a:t>
              </a:r>
            </a:p>
            <a:p>
              <a:pPr marL="360363">
                <a:buClr>
                  <a:srgbClr val="234062"/>
                </a:buClr>
              </a:pPr>
              <a:r>
                <a:rPr lang="ru-RU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- в полустационаре</a:t>
              </a:r>
            </a:p>
            <a:p>
              <a:pPr marL="360363">
                <a:buClr>
                  <a:srgbClr val="234062"/>
                </a:buClr>
              </a:pPr>
              <a:r>
                <a:rPr lang="ru-RU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- на дому</a:t>
              </a:r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4" name="AutoShape 10">
              <a:extLst>
                <a:ext uri="{FF2B5EF4-FFF2-40B4-BE49-F238E27FC236}">
                  <a16:creationId xmlns="" xmlns:a16="http://schemas.microsoft.com/office/drawing/2014/main" id="{047F4ECE-24D0-4F65-A83B-F91959F98868}"/>
                </a:ext>
              </a:extLst>
            </p:cNvPr>
            <p:cNvSpPr txBox="1">
              <a:spLocks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7960082" y="2933483"/>
              <a:ext cx="3376850" cy="1020136"/>
            </a:xfrm>
            <a:prstGeom prst="homePlate">
              <a:avLst>
                <a:gd name="adj" fmla="val 17892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  <a:headEnd/>
              <a:tailEnd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vert="horz" wrap="square" lIns="93297" tIns="93297" rIns="93297" bIns="93297" numCol="1" anchor="ctr" anchorCtr="0" compatLnSpc="1">
              <a:prstTxWarp prst="textNoShape">
                <a:avLst/>
              </a:prstTxWarp>
              <a:noAutofit/>
            </a:bodyPr>
            <a:lstStyle>
              <a:lvl1pPr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defRPr sz="16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93675" indent="-1920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SzPct val="125000"/>
                <a:buFont typeface="Arial" charset="0"/>
                <a:buChar char="▪"/>
                <a:defRPr sz="1600">
                  <a:solidFill>
                    <a:schemeClr val="tx1"/>
                  </a:solidFill>
                  <a:latin typeface="+mn-lt"/>
                </a:defRPr>
              </a:lvl2pPr>
              <a:lvl3pPr marL="374650" indent="-179388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–"/>
                <a:defRPr sz="1600">
                  <a:solidFill>
                    <a:schemeClr val="tx1"/>
                  </a:solidFill>
                  <a:latin typeface="+mn-lt"/>
                </a:defRPr>
              </a:lvl3pPr>
              <a:lvl4pPr marL="519113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▫"/>
                <a:defRPr sz="1600">
                  <a:solidFill>
                    <a:schemeClr val="tx1"/>
                  </a:solidFill>
                  <a:latin typeface="+mn-lt"/>
                </a:defRPr>
              </a:lvl4pPr>
              <a:lvl5pPr marL="6635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5pPr>
              <a:lvl6pPr marL="11207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6pPr>
              <a:lvl7pPr marL="15779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7pPr>
              <a:lvl8pPr marL="20351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8pPr>
              <a:lvl9pPr marL="2492375" indent="-142875" algn="l" defTabSz="895350" rtl="0" eaLnBrk="1" fontAlgn="base" hangingPunct="1">
                <a:spcBef>
                  <a:spcPct val="0"/>
                </a:spcBef>
                <a:spcAft>
                  <a:spcPct val="0"/>
                </a:spcAft>
                <a:buClr>
                  <a:schemeClr val="tx2"/>
                </a:buClr>
                <a:buFont typeface="Arial" charset="0"/>
                <a:buChar char="-"/>
                <a:defRPr sz="1600">
                  <a:solidFill>
                    <a:schemeClr val="tx1"/>
                  </a:solidFill>
                  <a:latin typeface="+mn-lt"/>
                </a:defRPr>
              </a:lvl9pPr>
            </a:lstStyle>
            <a:p>
              <a:pPr marL="360363">
                <a:buClr>
                  <a:srgbClr val="234062"/>
                </a:buClr>
              </a:pPr>
              <a:r>
                <a:rPr lang="ru-RU" sz="1200" b="1" dirty="0">
                  <a:solidFill>
                    <a:schemeClr val="tx2"/>
                  </a:solidFill>
                </a:rPr>
                <a:t>4. Приостановка, возобновление и прекращение договора.</a:t>
              </a:r>
              <a:endParaRPr lang="en-US" sz="1200" b="1" dirty="0">
                <a:solidFill>
                  <a:schemeClr val="tx2"/>
                </a:solidFill>
              </a:endParaRPr>
            </a:p>
          </p:txBody>
        </p:sp>
        <p:cxnSp>
          <p:nvCxnSpPr>
            <p:cNvPr id="30" name="Прямая со стрелкой 29">
              <a:extLst>
                <a:ext uri="{FF2B5EF4-FFF2-40B4-BE49-F238E27FC236}">
                  <a16:creationId xmlns="" xmlns:a16="http://schemas.microsoft.com/office/drawing/2014/main" id="{044DF1D2-0B7E-42C1-A88D-1601F470B66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30356" y="2392436"/>
              <a:ext cx="447413" cy="0"/>
            </a:xfrm>
            <a:prstGeom prst="straightConnector1">
              <a:avLst/>
            </a:prstGeom>
            <a:ln w="76200">
              <a:solidFill>
                <a:schemeClr val="bg1">
                  <a:lumMod val="8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="" xmlns:a16="http://schemas.microsoft.com/office/drawing/2014/main" id="{D1DE7ECF-F739-4692-AB84-F96417196457}"/>
                </a:ext>
              </a:extLst>
            </p:cNvPr>
            <p:cNvCxnSpPr>
              <a:cxnSpLocks/>
            </p:cNvCxnSpPr>
            <p:nvPr/>
          </p:nvCxnSpPr>
          <p:spPr>
            <a:xfrm>
              <a:off x="11462672" y="1944148"/>
              <a:ext cx="0" cy="2994871"/>
            </a:xfrm>
            <a:prstGeom prst="line">
              <a:avLst/>
            </a:prstGeom>
            <a:ln w="1270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5ADA34D7-8583-437C-8F8D-A5D8EF1194B0}"/>
              </a:ext>
            </a:extLst>
          </p:cNvPr>
          <p:cNvGrpSpPr/>
          <p:nvPr/>
        </p:nvGrpSpPr>
        <p:grpSpPr>
          <a:xfrm>
            <a:off x="498344" y="1229838"/>
            <a:ext cx="11195311" cy="1492202"/>
            <a:chOff x="730357" y="1229838"/>
            <a:chExt cx="11195311" cy="1492202"/>
          </a:xfrm>
        </p:grpSpPr>
        <p:sp>
          <p:nvSpPr>
            <p:cNvPr id="16" name="Прямоугольник: скругленные углы 15">
              <a:extLst>
                <a:ext uri="{FF2B5EF4-FFF2-40B4-BE49-F238E27FC236}">
                  <a16:creationId xmlns="" xmlns:a16="http://schemas.microsoft.com/office/drawing/2014/main" id="{632C679F-EF8F-45D1-BF43-329E4CFB5DE4}"/>
                </a:ext>
              </a:extLst>
            </p:cNvPr>
            <p:cNvSpPr/>
            <p:nvPr/>
          </p:nvSpPr>
          <p:spPr>
            <a:xfrm>
              <a:off x="730357" y="1229838"/>
              <a:ext cx="5540238" cy="1492202"/>
            </a:xfrm>
            <a:prstGeom prst="round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400" b="1" dirty="0">
                  <a:solidFill>
                    <a:schemeClr val="tx1"/>
                  </a:solidFill>
                </a:rPr>
                <a:t>Процесс 1:</a:t>
              </a:r>
              <a:r>
                <a:rPr lang="ru-RU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 Организация работ </a:t>
              </a:r>
              <a:r>
                <a:rPr lang="ru-RU" sz="1400" b="1" dirty="0">
                  <a:solidFill>
                    <a:schemeClr val="tx1"/>
                  </a:solidFill>
                </a:rPr>
                <a:t>для обеспечения оказания услуг на дому </a:t>
              </a:r>
              <a:r>
                <a:rPr lang="ru-RU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(операции без контакта с получателями услуг) пожилым гражданам в границах от формирования графика предоставления услуг до исполнения ИППСУ</a:t>
              </a:r>
            </a:p>
          </p:txBody>
        </p:sp>
        <p:sp>
          <p:nvSpPr>
            <p:cNvPr id="17" name="Прямоугольник: скругленные углы 16">
              <a:extLst>
                <a:ext uri="{FF2B5EF4-FFF2-40B4-BE49-F238E27FC236}">
                  <a16:creationId xmlns="" xmlns:a16="http://schemas.microsoft.com/office/drawing/2014/main" id="{858620FD-13F5-4F5A-A054-44315D10B919}"/>
                </a:ext>
              </a:extLst>
            </p:cNvPr>
            <p:cNvSpPr/>
            <p:nvPr/>
          </p:nvSpPr>
          <p:spPr>
            <a:xfrm>
              <a:off x="6385429" y="1229838"/>
              <a:ext cx="5540239" cy="1492202"/>
            </a:xfrm>
            <a:prstGeom prst="roundRect">
              <a:avLst/>
            </a:prstGeom>
            <a:ln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ru-RU" sz="1400" b="1" dirty="0">
                  <a:solidFill>
                    <a:schemeClr val="tx1"/>
                  </a:solidFill>
                </a:rPr>
                <a:t>Процесс 2: </a:t>
              </a:r>
              <a:r>
                <a:rPr lang="ru-RU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Организация работ </a:t>
              </a:r>
              <a:r>
                <a:rPr lang="ru-RU" sz="1400" b="1" dirty="0">
                  <a:solidFill>
                    <a:schemeClr val="tx1"/>
                  </a:solidFill>
                </a:rPr>
                <a:t>для обеспечения оказания услуг </a:t>
              </a:r>
              <a:r>
                <a:rPr lang="ru-RU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(операции без контакта с получателями услуг) </a:t>
              </a:r>
              <a:r>
                <a:rPr lang="ru-RU" sz="1400" b="1" dirty="0">
                  <a:solidFill>
                    <a:schemeClr val="tx1"/>
                  </a:solidFill>
                </a:rPr>
                <a:t>в полустационарных организациях </a:t>
              </a:r>
              <a:r>
                <a:rPr lang="ru-RU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социального обслуживания пожилых граждан в границах от формирования графика предоставления услуг до исполнения ИППСУ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47D8470E-41E7-48EE-8188-6DFD1A1FE693}"/>
              </a:ext>
            </a:extLst>
          </p:cNvPr>
          <p:cNvSpPr txBox="1"/>
          <p:nvPr/>
        </p:nvSpPr>
        <p:spPr>
          <a:xfrm>
            <a:off x="1055374" y="6622991"/>
            <a:ext cx="82476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/>
              <a:t>* Синим цветом выделены изучаемые и оптимизируемые подпроцессы (этапы)</a:t>
            </a:r>
          </a:p>
        </p:txBody>
      </p:sp>
    </p:spTree>
    <p:extLst>
      <p:ext uri="{BB962C8B-B14F-4D97-AF65-F5344CB8AC3E}">
        <p14:creationId xmlns:p14="http://schemas.microsoft.com/office/powerpoint/2010/main" val="179116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10022B94-2952-4F08-A083-1EFE41B1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86082"/>
            <a:ext cx="10749893" cy="581385"/>
          </a:xfr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dirty="0">
                <a:solidFill>
                  <a:schemeClr val="accent5"/>
                </a:solidFill>
              </a:rPr>
              <a:t>Проведено обучение рабочей группы 12-13 марта 2025 г. (16 участников)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highlight>
                <a:srgbClr val="FFFF00"/>
              </a:highlight>
              <a:uLnTx/>
              <a:uFillTx/>
            </a:endParaRPr>
          </a:p>
        </p:txBody>
      </p:sp>
      <p:pic>
        <p:nvPicPr>
          <p:cNvPr id="3" name="Рисунок 2" descr="Изображение выглядит как в помещении, одежда, человек, стул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2E9A6CBC-F8B3-CC3D-F6FE-DE54BACD3A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1" y="701205"/>
            <a:ext cx="4842687" cy="272779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64298BED-702F-2347-5AA4-3998C120D827}"/>
              </a:ext>
            </a:extLst>
          </p:cNvPr>
          <p:cNvSpPr txBox="1"/>
          <p:nvPr/>
        </p:nvSpPr>
        <p:spPr>
          <a:xfrm>
            <a:off x="7238222" y="2690336"/>
            <a:ext cx="4732953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0" u="none" strike="noStrike" baseline="0" dirty="0">
                <a:solidFill>
                  <a:srgbClr val="8D8787"/>
                </a:solidFill>
                <a:latin typeface="Verdana" panose="020B0604030504040204" pitchFamily="34" charset="0"/>
              </a:rPr>
              <a:t>Модули</a:t>
            </a:r>
            <a:r>
              <a:rPr lang="ru-RU" sz="1800" b="0" i="0" u="none" strike="noStrike" baseline="0" dirty="0">
                <a:solidFill>
                  <a:srgbClr val="8D8787"/>
                </a:solidFill>
                <a:latin typeface="Verdana" panose="020B0604030504040204" pitchFamily="34" charset="0"/>
              </a:rPr>
              <a:t>:</a:t>
            </a:r>
          </a:p>
          <a:p>
            <a:r>
              <a:rPr lang="ru-RU" sz="1800" b="0" i="0" u="none" strike="noStrike" baseline="0" dirty="0">
                <a:solidFill>
                  <a:srgbClr val="8D8787"/>
                </a:solidFill>
                <a:latin typeface="Verdana" panose="020B0604030504040204" pitchFamily="34" charset="0"/>
              </a:rPr>
              <a:t>1.Основы бережливого производства</a:t>
            </a:r>
          </a:p>
          <a:p>
            <a:r>
              <a:rPr lang="ru-RU" sz="1800" b="0" i="0" u="none" strike="noStrike" baseline="0" dirty="0">
                <a:solidFill>
                  <a:srgbClr val="8D8787"/>
                </a:solidFill>
                <a:latin typeface="Verdana" panose="020B0604030504040204" pitchFamily="34" charset="0"/>
              </a:rPr>
              <a:t>2.Картирование процессов</a:t>
            </a:r>
          </a:p>
          <a:p>
            <a:r>
              <a:rPr lang="ru-RU" sz="1800" b="0" i="0" u="none" strike="noStrike" baseline="0" dirty="0">
                <a:solidFill>
                  <a:srgbClr val="8D8787"/>
                </a:solidFill>
                <a:latin typeface="Verdana" panose="020B0604030504040204" pitchFamily="34" charset="0"/>
              </a:rPr>
              <a:t>3.Система 5С в офисе</a:t>
            </a:r>
          </a:p>
          <a:p>
            <a:r>
              <a:rPr lang="ru-RU" sz="1800" b="0" i="0" u="none" strike="noStrike" baseline="0" dirty="0">
                <a:solidFill>
                  <a:srgbClr val="8D8787"/>
                </a:solidFill>
                <a:latin typeface="Verdana" panose="020B0604030504040204" pitchFamily="34" charset="0"/>
              </a:rPr>
              <a:t>4.Методики решения проблем</a:t>
            </a:r>
          </a:p>
        </p:txBody>
      </p:sp>
      <p:pic>
        <p:nvPicPr>
          <p:cNvPr id="7" name="Рисунок 6" descr="Изображение выглядит как одежда, Человеческое лицо, человек, Обучение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557EFB2B-C80E-C9BB-BFD6-7BAC9BB1C5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0457" y="701205"/>
            <a:ext cx="1536516" cy="2727795"/>
          </a:xfrm>
          <a:prstGeom prst="rect">
            <a:avLst/>
          </a:prstGeom>
        </p:spPr>
      </p:pic>
      <p:pic>
        <p:nvPicPr>
          <p:cNvPr id="9" name="Рисунок 8" descr="Изображение выглядит как в помещении, одежда, стена, человек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E0A9AAA0-13EA-28CA-EEBA-C3240A2AD4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4286" y="3561035"/>
            <a:ext cx="4842687" cy="272779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человек, одежда, Обучение, Детское искусство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49B77C22-3AC3-1512-A07C-94ED8ECDB9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221" y="3561036"/>
            <a:ext cx="1536516" cy="272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12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10022B94-2952-4F08-A083-1EFE41B1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0749893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dirty="0">
                <a:solidFill>
                  <a:srgbClr val="0084B4"/>
                </a:solidFill>
              </a:rPr>
              <a:t>По итогам диагностики текущих состояний процессов были определены </a:t>
            </a:r>
            <a:br>
              <a:rPr lang="ru-RU" sz="1800" dirty="0">
                <a:solidFill>
                  <a:srgbClr val="0084B4"/>
                </a:solidFill>
              </a:rPr>
            </a:br>
            <a:r>
              <a:rPr lang="ru-RU" sz="1800" b="1" dirty="0">
                <a:solidFill>
                  <a:srgbClr val="0084B4"/>
                </a:solidFill>
              </a:rPr>
              <a:t>5 стратегических проблем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0084B4"/>
              </a:solidFill>
              <a:effectLst/>
              <a:uLnTx/>
              <a:uFillTx/>
            </a:endParaRPr>
          </a:p>
        </p:txBody>
      </p:sp>
      <p:sp>
        <p:nvSpPr>
          <p:cNvPr id="26" name="Заголовок 1">
            <a:extLst>
              <a:ext uri="{FF2B5EF4-FFF2-40B4-BE49-F238E27FC236}">
                <a16:creationId xmlns="" xmlns:a16="http://schemas.microsoft.com/office/drawing/2014/main" id="{448BD7FD-2054-4FB5-B056-B307C942B7E7}"/>
              </a:ext>
            </a:extLst>
          </p:cNvPr>
          <p:cNvSpPr txBox="1">
            <a:spLocks/>
          </p:cNvSpPr>
          <p:nvPr/>
        </p:nvSpPr>
        <p:spPr bwMode="auto">
          <a:xfrm>
            <a:off x="1886864" y="1600499"/>
            <a:ext cx="9948389" cy="4249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r>
              <a:rPr lang="ru-RU" sz="1800" b="0" i="0" u="none" strike="noStrike" baseline="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Затраты времени на определение текущей загрузки и интервалов занятости каждого соцработника при принятии на обслуживание нового получателя социальных услуг</a:t>
            </a:r>
          </a:p>
          <a:p>
            <a:pPr algn="l"/>
            <a:endParaRPr lang="ru-RU" sz="1800" b="0" i="0" u="none" strike="noStrike" baseline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Увеличенное время принятия и обработки отчетной информации от социальных работников о фактическом объеме и содержании оказанных социальных услуг</a:t>
            </a:r>
          </a:p>
          <a:p>
            <a:endParaRPr lang="ru-RU" sz="18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endParaRPr lang="ru-RU" sz="180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Потери времени на ручное заполнение бланков и форм, отсутствующих в используемом автоматизированном ПО, на ручное форматирование документов, подготовленных с использованием автоматизированного ПО (в том числе недостаточность функционала ПО для заключения доп.соглашения к действующему договору на оказание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соц.услуг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)</a:t>
            </a:r>
          </a:p>
          <a:p>
            <a:endParaRPr lang="ru-RU" sz="1800" b="0" i="0" u="none" strike="noStrike" baseline="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Наличие коллизий и/или устаревших требований в региональных нормативно-правовых актах (как об общем порядке работы, так и о наполнении личного дела получателя социальных услуг, в том числе о ежегодном перезаключении договора на оказание </a:t>
            </a:r>
            <a:r>
              <a:rPr lang="ru-RU" sz="1800" dirty="0" err="1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соц.услуг</a:t>
            </a:r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).</a:t>
            </a:r>
            <a:endParaRPr lang="ru-RU" sz="1800" b="0" i="0" u="none" strike="noStrike" baseline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endParaRPr lang="ru-RU" sz="1800" b="0" i="0" u="none" strike="noStrike" baseline="0" dirty="0">
              <a:solidFill>
                <a:schemeClr val="accent1">
                  <a:lumMod val="75000"/>
                </a:schemeClr>
              </a:solidFill>
              <a:latin typeface="Aptos" panose="020B0004020202020204" pitchFamily="34" charset="0"/>
            </a:endParaRPr>
          </a:p>
          <a:p>
            <a:r>
              <a:rPr lang="ru-RU" sz="1800" dirty="0">
                <a:solidFill>
                  <a:schemeClr val="accent1">
                    <a:lumMod val="75000"/>
                  </a:schemeClr>
                </a:solidFill>
                <a:latin typeface="Aptos" panose="020B0004020202020204" pitchFamily="34" charset="0"/>
              </a:rPr>
              <a:t>Риск нарушений в учете фактически оказанных социальных услуг в отделении социального обслуживания с дневным пребыванием (полустационар)</a:t>
            </a:r>
            <a:endParaRPr lang="ru-RU" sz="1800" b="0" i="0" u="none" strike="noStrike" baseline="0" dirty="0">
              <a:solidFill>
                <a:srgbClr val="000000"/>
              </a:solidFill>
              <a:latin typeface="Aptos" panose="020B0004020202020204" pitchFamily="34" charset="0"/>
            </a:endParaRPr>
          </a:p>
          <a:p>
            <a:pPr>
              <a:defRPr/>
            </a:pPr>
            <a:endParaRPr lang="ru-RU" sz="1600" i="1" dirty="0">
              <a:solidFill>
                <a:schemeClr val="tx1"/>
              </a:solidFill>
            </a:endParaRPr>
          </a:p>
        </p:txBody>
      </p:sp>
      <p:sp>
        <p:nvSpPr>
          <p:cNvPr id="3" name="Овал 2">
            <a:extLst>
              <a:ext uri="{FF2B5EF4-FFF2-40B4-BE49-F238E27FC236}">
                <a16:creationId xmlns="" xmlns:a16="http://schemas.microsoft.com/office/drawing/2014/main" id="{5481D373-DE13-4A05-9762-7EE99AC49758}"/>
              </a:ext>
            </a:extLst>
          </p:cNvPr>
          <p:cNvSpPr/>
          <p:nvPr/>
        </p:nvSpPr>
        <p:spPr>
          <a:xfrm>
            <a:off x="681130" y="1049983"/>
            <a:ext cx="718457" cy="718457"/>
          </a:xfrm>
          <a:prstGeom prst="ellipse">
            <a:avLst/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0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!</a:t>
            </a:r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="" xmlns:a16="http://schemas.microsoft.com/office/drawing/2014/main" id="{DFA5BEAB-766A-418E-A31E-F1960C834A05}"/>
              </a:ext>
            </a:extLst>
          </p:cNvPr>
          <p:cNvCxnSpPr>
            <a:cxnSpLocks/>
            <a:stCxn id="3" idx="5"/>
          </p:cNvCxnSpPr>
          <p:nvPr/>
        </p:nvCxnSpPr>
        <p:spPr>
          <a:xfrm>
            <a:off x="1294371" y="1663224"/>
            <a:ext cx="256589" cy="2527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единительная линия 27">
            <a:extLst>
              <a:ext uri="{FF2B5EF4-FFF2-40B4-BE49-F238E27FC236}">
                <a16:creationId xmlns="" xmlns:a16="http://schemas.microsoft.com/office/drawing/2014/main" id="{0658B6CC-5BA6-40AB-9C5C-92E0DD662298}"/>
              </a:ext>
            </a:extLst>
          </p:cNvPr>
          <p:cNvCxnSpPr>
            <a:cxnSpLocks/>
            <a:endCxn id="6" idx="3"/>
          </p:cNvCxnSpPr>
          <p:nvPr/>
        </p:nvCxnSpPr>
        <p:spPr>
          <a:xfrm>
            <a:off x="1550960" y="1915951"/>
            <a:ext cx="12736" cy="364355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191E949B-89BE-4309-84FA-9A38C88D61CE}"/>
              </a:ext>
            </a:extLst>
          </p:cNvPr>
          <p:cNvCxnSpPr>
            <a:cxnSpLocks/>
          </p:cNvCxnSpPr>
          <p:nvPr/>
        </p:nvCxnSpPr>
        <p:spPr>
          <a:xfrm>
            <a:off x="1550960" y="2071437"/>
            <a:ext cx="3172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единительная линия 34">
            <a:extLst>
              <a:ext uri="{FF2B5EF4-FFF2-40B4-BE49-F238E27FC236}">
                <a16:creationId xmlns="" xmlns:a16="http://schemas.microsoft.com/office/drawing/2014/main" id="{78AC019A-F049-4B2D-96A6-45AAF37D9483}"/>
              </a:ext>
            </a:extLst>
          </p:cNvPr>
          <p:cNvCxnSpPr>
            <a:cxnSpLocks/>
          </p:cNvCxnSpPr>
          <p:nvPr/>
        </p:nvCxnSpPr>
        <p:spPr>
          <a:xfrm>
            <a:off x="1569622" y="2811213"/>
            <a:ext cx="3172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>
            <a:extLst>
              <a:ext uri="{FF2B5EF4-FFF2-40B4-BE49-F238E27FC236}">
                <a16:creationId xmlns="" xmlns:a16="http://schemas.microsoft.com/office/drawing/2014/main" id="{642C6468-6D33-476E-8043-A80EDA31770C}"/>
              </a:ext>
            </a:extLst>
          </p:cNvPr>
          <p:cNvSpPr/>
          <p:nvPr/>
        </p:nvSpPr>
        <p:spPr>
          <a:xfrm>
            <a:off x="1159073" y="1785573"/>
            <a:ext cx="401217" cy="581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40" name="Прямоугольник 39">
            <a:extLst>
              <a:ext uri="{FF2B5EF4-FFF2-40B4-BE49-F238E27FC236}">
                <a16:creationId xmlns="" xmlns:a16="http://schemas.microsoft.com/office/drawing/2014/main" id="{720EB619-DD48-4AF2-90B1-057741BB9B8F}"/>
              </a:ext>
            </a:extLst>
          </p:cNvPr>
          <p:cNvSpPr/>
          <p:nvPr/>
        </p:nvSpPr>
        <p:spPr>
          <a:xfrm>
            <a:off x="1168405" y="2530458"/>
            <a:ext cx="401217" cy="581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FADCC3A3-9450-4BC9-97A9-C6610E728463}"/>
              </a:ext>
            </a:extLst>
          </p:cNvPr>
          <p:cNvCxnSpPr>
            <a:cxnSpLocks/>
          </p:cNvCxnSpPr>
          <p:nvPr/>
        </p:nvCxnSpPr>
        <p:spPr>
          <a:xfrm>
            <a:off x="1550960" y="3804381"/>
            <a:ext cx="3172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Прямоугольник 16">
            <a:extLst>
              <a:ext uri="{FF2B5EF4-FFF2-40B4-BE49-F238E27FC236}">
                <a16:creationId xmlns="" xmlns:a16="http://schemas.microsoft.com/office/drawing/2014/main" id="{D9DFC52E-EDF6-4209-9DD1-DF92E1C48D93}"/>
              </a:ext>
            </a:extLst>
          </p:cNvPr>
          <p:cNvSpPr/>
          <p:nvPr/>
        </p:nvSpPr>
        <p:spPr>
          <a:xfrm>
            <a:off x="1168405" y="3518470"/>
            <a:ext cx="401217" cy="581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>
                <a:solidFill>
                  <a:srgbClr val="C8456A"/>
                </a:solidFill>
                <a:latin typeface="Verdana"/>
              </a:rPr>
              <a:t>3</a:t>
            </a:r>
            <a:endParaRPr kumimoji="0" lang="ru-RU" sz="1800" b="0" i="0" u="none" strike="noStrike" kern="1200" cap="none" spc="0" normalizeH="0" baseline="0" noProof="0" dirty="0">
              <a:ln>
                <a:noFill/>
              </a:ln>
              <a:solidFill>
                <a:srgbClr val="C8456A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4" name="Прямая соединительная линия 3">
            <a:extLst>
              <a:ext uri="{FF2B5EF4-FFF2-40B4-BE49-F238E27FC236}">
                <a16:creationId xmlns="" xmlns:a16="http://schemas.microsoft.com/office/drawing/2014/main" id="{013EB317-3C8F-C3A8-9A4C-E5845E3D276F}"/>
              </a:ext>
            </a:extLst>
          </p:cNvPr>
          <p:cNvCxnSpPr>
            <a:cxnSpLocks/>
          </p:cNvCxnSpPr>
          <p:nvPr/>
        </p:nvCxnSpPr>
        <p:spPr>
          <a:xfrm>
            <a:off x="1550960" y="4777615"/>
            <a:ext cx="3172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>
            <a:extLst>
              <a:ext uri="{FF2B5EF4-FFF2-40B4-BE49-F238E27FC236}">
                <a16:creationId xmlns="" xmlns:a16="http://schemas.microsoft.com/office/drawing/2014/main" id="{FD04CE52-FC54-DA2C-25DA-F0450FC4ED10}"/>
              </a:ext>
            </a:extLst>
          </p:cNvPr>
          <p:cNvCxnSpPr>
            <a:cxnSpLocks/>
          </p:cNvCxnSpPr>
          <p:nvPr/>
        </p:nvCxnSpPr>
        <p:spPr>
          <a:xfrm>
            <a:off x="1550960" y="5553881"/>
            <a:ext cx="3172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>
            <a:extLst>
              <a:ext uri="{FF2B5EF4-FFF2-40B4-BE49-F238E27FC236}">
                <a16:creationId xmlns="" xmlns:a16="http://schemas.microsoft.com/office/drawing/2014/main" id="{C3EB482B-3C6B-6AE0-A929-AF7996E46EDB}"/>
              </a:ext>
            </a:extLst>
          </p:cNvPr>
          <p:cNvSpPr/>
          <p:nvPr/>
        </p:nvSpPr>
        <p:spPr>
          <a:xfrm>
            <a:off x="1162479" y="5268809"/>
            <a:ext cx="401217" cy="581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5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2FE78F04-D74E-691E-6423-DFC6B6F4FC88}"/>
              </a:ext>
            </a:extLst>
          </p:cNvPr>
          <p:cNvSpPr/>
          <p:nvPr/>
        </p:nvSpPr>
        <p:spPr>
          <a:xfrm>
            <a:off x="1170083" y="4467503"/>
            <a:ext cx="401217" cy="5813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00" b="0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2811584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4943474" y="3214546"/>
            <a:ext cx="6981825" cy="42890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1. ИНФОРМАЦИЯ ПО ИТОГАМ ПРОЕКТА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Процесс «Организация работ для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обеспечения оказания услуг </a:t>
            </a: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дому</a:t>
            </a: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/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(операции без контакта с получателями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услуг) пожилым гражданам в границах от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формирования графика предоставления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услуг до исполнения ИППСУ»</a:t>
            </a:r>
          </a:p>
        </p:txBody>
      </p:sp>
    </p:spTree>
    <p:extLst>
      <p:ext uri="{BB962C8B-B14F-4D97-AF65-F5344CB8AC3E}">
        <p14:creationId xmlns:p14="http://schemas.microsoft.com/office/powerpoint/2010/main" val="416034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8EC568B-CC2B-1925-99C9-99890B1BE7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A97DBE0E-04F5-A898-7268-20A5E0EBE5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369385"/>
              </p:ext>
            </p:extLst>
          </p:nvPr>
        </p:nvGraphicFramePr>
        <p:xfrm>
          <a:off x="213360" y="733786"/>
          <a:ext cx="11727179" cy="4779642"/>
        </p:xfrm>
        <a:graphic>
          <a:graphicData uri="http://schemas.openxmlformats.org/drawingml/2006/table">
            <a:tbl>
              <a:tblPr/>
              <a:tblGrid>
                <a:gridCol w="331275">
                  <a:extLst>
                    <a:ext uri="{9D8B030D-6E8A-4147-A177-3AD203B41FA5}">
                      <a16:colId xmlns="" xmlns:a16="http://schemas.microsoft.com/office/drawing/2014/main" val="2400957049"/>
                    </a:ext>
                  </a:extLst>
                </a:gridCol>
                <a:gridCol w="1889070">
                  <a:extLst>
                    <a:ext uri="{9D8B030D-6E8A-4147-A177-3AD203B41FA5}">
                      <a16:colId xmlns="" xmlns:a16="http://schemas.microsoft.com/office/drawing/2014/main" val="69821255"/>
                    </a:ext>
                  </a:extLst>
                </a:gridCol>
                <a:gridCol w="1202915">
                  <a:extLst>
                    <a:ext uri="{9D8B030D-6E8A-4147-A177-3AD203B41FA5}">
                      <a16:colId xmlns="" xmlns:a16="http://schemas.microsoft.com/office/drawing/2014/main" val="2120923957"/>
                    </a:ext>
                  </a:extLst>
                </a:gridCol>
                <a:gridCol w="360329">
                  <a:extLst>
                    <a:ext uri="{9D8B030D-6E8A-4147-A177-3AD203B41FA5}">
                      <a16:colId xmlns="" xmlns:a16="http://schemas.microsoft.com/office/drawing/2014/main" val="4059622476"/>
                    </a:ext>
                  </a:extLst>
                </a:gridCol>
                <a:gridCol w="2946711">
                  <a:extLst>
                    <a:ext uri="{9D8B030D-6E8A-4147-A177-3AD203B41FA5}">
                      <a16:colId xmlns="" xmlns:a16="http://schemas.microsoft.com/office/drawing/2014/main" val="807956333"/>
                    </a:ext>
                  </a:extLst>
                </a:gridCol>
                <a:gridCol w="1411744">
                  <a:extLst>
                    <a:ext uri="{9D8B030D-6E8A-4147-A177-3AD203B41FA5}">
                      <a16:colId xmlns="" xmlns:a16="http://schemas.microsoft.com/office/drawing/2014/main" val="2876588424"/>
                    </a:ext>
                  </a:extLst>
                </a:gridCol>
                <a:gridCol w="921966">
                  <a:extLst>
                    <a:ext uri="{9D8B030D-6E8A-4147-A177-3AD203B41FA5}">
                      <a16:colId xmlns="" xmlns:a16="http://schemas.microsoft.com/office/drawing/2014/main" val="3873618427"/>
                    </a:ext>
                  </a:extLst>
                </a:gridCol>
                <a:gridCol w="519871">
                  <a:extLst>
                    <a:ext uri="{9D8B030D-6E8A-4147-A177-3AD203B41FA5}">
                      <a16:colId xmlns="" xmlns:a16="http://schemas.microsoft.com/office/drawing/2014/main" val="1300008579"/>
                    </a:ext>
                  </a:extLst>
                </a:gridCol>
                <a:gridCol w="675520">
                  <a:extLst>
                    <a:ext uri="{9D8B030D-6E8A-4147-A177-3AD203B41FA5}">
                      <a16:colId xmlns="" xmlns:a16="http://schemas.microsoft.com/office/drawing/2014/main" val="3967070327"/>
                    </a:ext>
                  </a:extLst>
                </a:gridCol>
                <a:gridCol w="639202">
                  <a:extLst>
                    <a:ext uri="{9D8B030D-6E8A-4147-A177-3AD203B41FA5}">
                      <a16:colId xmlns="" xmlns:a16="http://schemas.microsoft.com/office/drawing/2014/main" val="3852795127"/>
                    </a:ext>
                  </a:extLst>
                </a:gridCol>
                <a:gridCol w="828576">
                  <a:extLst>
                    <a:ext uri="{9D8B030D-6E8A-4147-A177-3AD203B41FA5}">
                      <a16:colId xmlns="" xmlns:a16="http://schemas.microsoft.com/office/drawing/2014/main" val="3615813327"/>
                    </a:ext>
                  </a:extLst>
                </a:gridCol>
              </a:tblGrid>
              <a:tr h="246653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№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Проблема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Коренная причина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№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Мероприятие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Эффект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Ответственный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Дата начала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Дата окончания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Статус</a:t>
                      </a:r>
                      <a:endParaRPr lang="ru-RU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700" b="1" i="0" u="none" strike="noStrike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Комментарии</a:t>
                      </a:r>
                      <a:endParaRPr lang="ru-RU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6365C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65682960"/>
                  </a:ext>
                </a:extLst>
              </a:tr>
              <a:tr h="459081">
                <a:tc rowSpan="4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09" marR="70809" marT="35405" marB="3540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Затраты времени на определение текущей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загрузки и интервалов занятости каждого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соцработника при принятии на обслуживание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нового получателя социальных услуг (далее - ПСУ).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09" marR="70809" marT="35405" marB="3540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График занятости соцработников ведется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форме, не позволяющей оценить уровень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текущей загрузки и интервалов занятости.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09" marR="70809" marT="35405" marB="3540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1.1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1.1. Направить запрос специалистам ПО Катарсис о наличии в системе автоматизированного инструмента расчета нагрузки и соответствующего контроля в ПО Катарсис, о его стоимости и порядке внедрения.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Сокращение ВПП на 20%.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/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Сокращение трудоемкости на 10%. </a:t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/>
                      </a:r>
                      <a:b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Выравнивание загрузки специалистов и обеспечение взаимозаменяемости заведующих отделениями.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0809" marR="70809" marT="35405" marB="35405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Карпов И.Н.</a:t>
                      </a:r>
                      <a:b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02.06.25</a:t>
                      </a:r>
                      <a:endParaRPr lang="ru-RU" sz="16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16.06.25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Выполнено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2883329316"/>
                  </a:ext>
                </a:extLst>
              </a:tr>
              <a:tr h="169588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1.2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При наличии в ПО Катарсис автоматизированного инструмента расчета нагрузки сотрудников - направить в Комитет по социальной защите населения Ленинградской области предложения по необходимой доработке внутриведомственных правовых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актлов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и об организационном и финансовом обеспечении внедрения автоматизированного инструмента расчета нагрузки.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Большакова О.Н.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Котина Н.В.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16.06.25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24.06.25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Выполнено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Инструмент дорабатывается специалистами Катарсис</a:t>
                      </a:r>
                    </a:p>
                  </a:txBody>
                  <a:tcPr marL="5901" marR="5901" marT="59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84196233"/>
                  </a:ext>
                </a:extLst>
              </a:tr>
              <a:tr h="10963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1.3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При отсутствии в ПО Катарсис автоматизированного инструмента расчета нагрузки сотрудников либо при принятии Комитетом по социальной защите населения Челябинской области отрицательного решения об использовании функционала ПО Катарсис - адаптировать существующие базы данных в 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Excel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для создания автоматизированного инструмента расчета нагрузки соцработников. Разработать и протестировать инструмент расчета и визуализации нагрузки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соц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работников (3 отделения социального обслуживания на дому).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Карпов И.Н.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Конгоева А.С.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Кеслер О.В.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Белокосова О.Н.</a:t>
                      </a:r>
                      <a:b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</a:b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25.06.25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15.07.25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Выполнено </a:t>
                      </a:r>
                      <a:endParaRPr lang="ru-RU" sz="16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Инструмент создан, адаптирован под потребности отделения, используется в работе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160775707"/>
                  </a:ext>
                </a:extLst>
              </a:tr>
              <a:tr h="352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1.4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Закрепить приказом по Организации обязательное использование выбранного автоматизированного инструмента расчета нагрузки сотрудников. 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Большакова О.Н.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16.07.25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18.07.25</a:t>
                      </a:r>
                      <a:endParaRPr lang="ru-RU" sz="18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Не требуется</a:t>
                      </a:r>
                      <a:endParaRPr lang="ru-RU" sz="18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901" marR="5901" marT="590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27172057"/>
                  </a:ext>
                </a:extLst>
              </a:tr>
            </a:tbl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="" xmlns:a16="http://schemas.microsoft.com/office/drawing/2014/main" id="{BFCECCBB-F9B1-8560-7217-FD7247D81C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№1 (надомное обслуживание)(1/5)</a:t>
            </a:r>
            <a:endParaRPr lang="ru-RU" sz="1800" dirty="0">
              <a:solidFill>
                <a:srgbClr val="EE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326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 descr="Изображение выглядит как текст, снимок экрана, диаграмма, дизайн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E23C6AC1-9592-117C-D139-0B469F9C4A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7783" y="1331298"/>
            <a:ext cx="3770100" cy="2867477"/>
          </a:xfrm>
          <a:prstGeom prst="rect">
            <a:avLst/>
          </a:prstGeom>
        </p:spPr>
      </p:pic>
      <p:cxnSp>
        <p:nvCxnSpPr>
          <p:cNvPr id="6" name="Straight Connector 38"/>
          <p:cNvCxnSpPr>
            <a:cxnSpLocks/>
          </p:cNvCxnSpPr>
          <p:nvPr/>
        </p:nvCxnSpPr>
        <p:spPr>
          <a:xfrm>
            <a:off x="504180" y="1254346"/>
            <a:ext cx="342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04180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Проблема</a:t>
            </a:r>
          </a:p>
        </p:txBody>
      </p:sp>
      <p:cxnSp>
        <p:nvCxnSpPr>
          <p:cNvPr id="11" name="Straight Connector 38"/>
          <p:cNvCxnSpPr>
            <a:cxnSpLocks/>
          </p:cNvCxnSpPr>
          <p:nvPr/>
        </p:nvCxnSpPr>
        <p:spPr>
          <a:xfrm>
            <a:off x="4408533" y="1254346"/>
            <a:ext cx="3420000" cy="0"/>
          </a:xfrm>
          <a:prstGeom prst="line">
            <a:avLst/>
          </a:prstGeom>
          <a:ln w="19050">
            <a:solidFill>
              <a:srgbClr val="1E85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/>
          <p:cNvCxnSpPr>
            <a:cxnSpLocks/>
          </p:cNvCxnSpPr>
          <p:nvPr/>
        </p:nvCxnSpPr>
        <p:spPr>
          <a:xfrm>
            <a:off x="8312886" y="1254346"/>
            <a:ext cx="34200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96238A22-0CC8-468F-AEB2-833898DFCE36}"/>
              </a:ext>
            </a:extLst>
          </p:cNvPr>
          <p:cNvSpPr txBox="1"/>
          <p:nvPr/>
        </p:nvSpPr>
        <p:spPr>
          <a:xfrm>
            <a:off x="4100315" y="4276703"/>
            <a:ext cx="4086016" cy="220168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Разработан и внедрен инструмент учета загрузки соцработников (с</a:t>
            </a:r>
            <a:r>
              <a:rPr lang="en-US" sz="1200" dirty="0">
                <a:solidFill>
                  <a:srgbClr val="171616"/>
                </a:solidFill>
                <a:latin typeface="Verdana"/>
              </a:rPr>
              <a:t> </a:t>
            </a:r>
            <a:r>
              <a:rPr lang="ru-RU" sz="1200" dirty="0">
                <a:solidFill>
                  <a:srgbClr val="171616"/>
                </a:solidFill>
                <a:latin typeface="Verdana"/>
              </a:rPr>
              <a:t>распределением по территориям) в программном продукте </a:t>
            </a:r>
            <a:r>
              <a:rPr lang="en-US" sz="1200" dirty="0">
                <a:solidFill>
                  <a:srgbClr val="171616"/>
                </a:solidFill>
                <a:latin typeface="Verdana"/>
              </a:rPr>
              <a:t>Microsoft Excel </a:t>
            </a:r>
            <a:r>
              <a:rPr lang="ru-RU" sz="1200" dirty="0">
                <a:solidFill>
                  <a:srgbClr val="171616"/>
                </a:solidFill>
                <a:latin typeface="Verdana"/>
              </a:rPr>
              <a:t>(без дополнительных финансовых вложений), позволяющий</a:t>
            </a:r>
            <a:r>
              <a:rPr lang="en-US" sz="1200" dirty="0">
                <a:solidFill>
                  <a:srgbClr val="171616"/>
                </a:solidFill>
                <a:latin typeface="Verdana"/>
              </a:rPr>
              <a:t> </a:t>
            </a:r>
            <a:r>
              <a:rPr lang="ru-RU" sz="1200" dirty="0">
                <a:solidFill>
                  <a:srgbClr val="171616"/>
                </a:solidFill>
                <a:latin typeface="Verdana"/>
              </a:rPr>
              <a:t>оперативно оценить степень занятости соцработников, принять решение о назначении соцработника к новому получателю услуг с учетом логистики от/до получателей услуг, уже находящихся на обслуживании у соцработника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E4D89FFE-0140-4724-8EDF-A920806C6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dirty="0">
                <a:solidFill>
                  <a:schemeClr val="accent5"/>
                </a:solidFill>
              </a:rPr>
              <a:t>Стратегическая проблема №1</a:t>
            </a:r>
            <a:r>
              <a:rPr lang="ru-RU" sz="1800" b="1" dirty="0">
                <a:solidFill>
                  <a:srgbClr val="0084B4"/>
                </a:solidFill>
              </a:rPr>
              <a:t>	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4CEE7711-CD0F-4FE7-9C62-08D574C64E74}"/>
              </a:ext>
            </a:extLst>
          </p:cNvPr>
          <p:cNvSpPr txBox="1"/>
          <p:nvPr/>
        </p:nvSpPr>
        <p:spPr>
          <a:xfrm>
            <a:off x="4408533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4B4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1038FFFA-DCEB-4B2E-988D-BCD63236AB8A}"/>
              </a:ext>
            </a:extLst>
          </p:cNvPr>
          <p:cNvSpPr txBox="1"/>
          <p:nvPr/>
        </p:nvSpPr>
        <p:spPr>
          <a:xfrm>
            <a:off x="8312886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Результат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E6C744F-2706-40F9-B571-157B7B9321C0}"/>
              </a:ext>
            </a:extLst>
          </p:cNvPr>
          <p:cNvSpPr txBox="1"/>
          <p:nvPr/>
        </p:nvSpPr>
        <p:spPr>
          <a:xfrm>
            <a:off x="459113" y="4076862"/>
            <a:ext cx="3404333" cy="24133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kumimoji="0" sz="2200" b="1" i="0" u="none" strike="noStrike" cap="none" spc="0" normalizeH="0" baseline="0">
                <a:ln>
                  <a:noFill/>
                </a:ln>
                <a:solidFill>
                  <a:srgbClr val="0087D2"/>
                </a:solidFill>
                <a:effectLst/>
                <a:uLnTx/>
                <a:uFillTx/>
                <a:latin typeface="PT Sans" panose="020B0604020202020204" charset="-52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Затраты времени на определение текущей загрузки и интервалов занятости каждого соцработника при принятии на обслуживание нового получателя социальных услуг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sz="700" dirty="0">
              <a:solidFill>
                <a:srgbClr val="171616"/>
              </a:solidFill>
              <a:latin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A356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Ключевые причины: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График занятости соцработников ведется в форме, не позволяющей оперативно оценить уровень текущей загрузки и интервалов занятости.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F2D2C351-12E0-4BBE-B3D3-F685AA8EB795}"/>
              </a:ext>
            </a:extLst>
          </p:cNvPr>
          <p:cNvCxnSpPr>
            <a:cxnSpLocks/>
          </p:cNvCxnSpPr>
          <p:nvPr/>
        </p:nvCxnSpPr>
        <p:spPr>
          <a:xfrm>
            <a:off x="4165792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ашивка 4">
            <a:extLst>
              <a:ext uri="{FF2B5EF4-FFF2-40B4-BE49-F238E27FC236}">
                <a16:creationId xmlns="" xmlns:a16="http://schemas.microsoft.com/office/drawing/2014/main" id="{D3630F44-5188-4DD9-B53E-655734206227}"/>
              </a:ext>
            </a:extLst>
          </p:cNvPr>
          <p:cNvSpPr/>
          <p:nvPr/>
        </p:nvSpPr>
        <p:spPr>
          <a:xfrm>
            <a:off x="4147834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93795E16-347C-405E-9A38-D1BDEBE0BF92}"/>
              </a:ext>
            </a:extLst>
          </p:cNvPr>
          <p:cNvCxnSpPr>
            <a:cxnSpLocks/>
          </p:cNvCxnSpPr>
          <p:nvPr/>
        </p:nvCxnSpPr>
        <p:spPr>
          <a:xfrm>
            <a:off x="4165792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Взрыв: 8 точек 37">
            <a:extLst>
              <a:ext uri="{FF2B5EF4-FFF2-40B4-BE49-F238E27FC236}">
                <a16:creationId xmlns="" xmlns:a16="http://schemas.microsoft.com/office/drawing/2014/main" id="{1902DDF1-FB26-406D-86DA-5285633933AE}"/>
              </a:ext>
            </a:extLst>
          </p:cNvPr>
          <p:cNvSpPr/>
          <p:nvPr/>
        </p:nvSpPr>
        <p:spPr>
          <a:xfrm>
            <a:off x="459113" y="4111552"/>
            <a:ext cx="275084" cy="17701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34E276A8-1424-08D8-0EE9-76B9AE4A880C}"/>
              </a:ext>
            </a:extLst>
          </p:cNvPr>
          <p:cNvSpPr txBox="1"/>
          <p:nvPr/>
        </p:nvSpPr>
        <p:spPr>
          <a:xfrm>
            <a:off x="8215950" y="3918100"/>
            <a:ext cx="3896269" cy="231617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 lvl="0">
              <a:spcBef>
                <a:spcPct val="0"/>
              </a:spcBef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Сокращение времени на анализ текущей занятости соцработников и принятие решения о назначении соцработника новому получателю услуг на 25 мин.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(с 42,5 мин. до 17,5 мин.)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b="0" dirty="0">
              <a:solidFill>
                <a:srgbClr val="171616"/>
              </a:solidFill>
              <a:latin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i="0" u="none" strike="noStrike" kern="120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Следующие шаги: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Модернизация форм таблиц в инструменте учета загрузки соцработников в соответствии с практическим опытом его использования.</a:t>
            </a:r>
          </a:p>
          <a:p>
            <a:pPr defTabSz="914400" eaLnBrk="1" fontAlgn="auto" hangingPunct="1">
              <a:spcAft>
                <a:spcPts val="0"/>
              </a:spcAf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Переход на единый инструмент расчета загрузки с применением автоматизированного ПО.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32014E9-46DC-4160-65A1-32DA2117FB7B}"/>
              </a:ext>
            </a:extLst>
          </p:cNvPr>
          <p:cNvCxnSpPr>
            <a:cxnSpLocks/>
          </p:cNvCxnSpPr>
          <p:nvPr/>
        </p:nvCxnSpPr>
        <p:spPr>
          <a:xfrm>
            <a:off x="8091686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ашивка 4">
            <a:extLst>
              <a:ext uri="{FF2B5EF4-FFF2-40B4-BE49-F238E27FC236}">
                <a16:creationId xmlns="" xmlns:a16="http://schemas.microsoft.com/office/drawing/2014/main" id="{824CFD71-FB18-1661-993B-449778821024}"/>
              </a:ext>
            </a:extLst>
          </p:cNvPr>
          <p:cNvSpPr/>
          <p:nvPr/>
        </p:nvSpPr>
        <p:spPr>
          <a:xfrm>
            <a:off x="8073728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0E97B7C2-C6FE-535D-45F7-E24729ADB7DE}"/>
              </a:ext>
            </a:extLst>
          </p:cNvPr>
          <p:cNvCxnSpPr>
            <a:cxnSpLocks/>
          </p:cNvCxnSpPr>
          <p:nvPr/>
        </p:nvCxnSpPr>
        <p:spPr>
          <a:xfrm>
            <a:off x="8091686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>
            <a:extLst>
              <a:ext uri="{FF2B5EF4-FFF2-40B4-BE49-F238E27FC236}">
                <a16:creationId xmlns="" xmlns:a16="http://schemas.microsoft.com/office/drawing/2014/main" id="{07DB606F-EFBE-200A-3B58-24521998AA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553" y="1327119"/>
            <a:ext cx="2614454" cy="261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>
            <a:extLst>
              <a:ext uri="{FF2B5EF4-FFF2-40B4-BE49-F238E27FC236}">
                <a16:creationId xmlns="" xmlns:a16="http://schemas.microsoft.com/office/drawing/2014/main" id="{9EECBD1E-5C84-03D9-F168-28CF8E6C5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0472" y="1313592"/>
            <a:ext cx="2614454" cy="2614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8876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9A86C32-FBCA-07D8-A3AC-FAE92D6D26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9B516516-96E7-9D13-FC91-3AAE5BCB8E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№1 (надомное обслуживание) (2/5)</a:t>
            </a:r>
            <a:endParaRPr lang="ru-RU" sz="1800" dirty="0">
              <a:solidFill>
                <a:srgbClr val="EE0000"/>
              </a:solidFill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8082F212-8254-526A-D498-AC740FB941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5142228"/>
              </p:ext>
            </p:extLst>
          </p:nvPr>
        </p:nvGraphicFramePr>
        <p:xfrm>
          <a:off x="219239" y="824767"/>
          <a:ext cx="11753521" cy="4576484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7021">
                  <a:extLst>
                    <a:ext uri="{9D8B030D-6E8A-4147-A177-3AD203B41FA5}">
                      <a16:colId xmlns="" xmlns:a16="http://schemas.microsoft.com/office/drawing/2014/main" val="3946849993"/>
                    </a:ext>
                  </a:extLst>
                </a:gridCol>
                <a:gridCol w="1246343">
                  <a:extLst>
                    <a:ext uri="{9D8B030D-6E8A-4147-A177-3AD203B41FA5}">
                      <a16:colId xmlns="" xmlns:a16="http://schemas.microsoft.com/office/drawing/2014/main" val="3989153808"/>
                    </a:ext>
                  </a:extLst>
                </a:gridCol>
                <a:gridCol w="1077027">
                  <a:extLst>
                    <a:ext uri="{9D8B030D-6E8A-4147-A177-3AD203B41FA5}">
                      <a16:colId xmlns="" xmlns:a16="http://schemas.microsoft.com/office/drawing/2014/main" val="2057152720"/>
                    </a:ext>
                  </a:extLst>
                </a:gridCol>
                <a:gridCol w="471855">
                  <a:extLst>
                    <a:ext uri="{9D8B030D-6E8A-4147-A177-3AD203B41FA5}">
                      <a16:colId xmlns="" xmlns:a16="http://schemas.microsoft.com/office/drawing/2014/main" val="4066272546"/>
                    </a:ext>
                  </a:extLst>
                </a:gridCol>
                <a:gridCol w="3824466">
                  <a:extLst>
                    <a:ext uri="{9D8B030D-6E8A-4147-A177-3AD203B41FA5}">
                      <a16:colId xmlns="" xmlns:a16="http://schemas.microsoft.com/office/drawing/2014/main" val="4050300672"/>
                    </a:ext>
                  </a:extLst>
                </a:gridCol>
                <a:gridCol w="1287625">
                  <a:extLst>
                    <a:ext uri="{9D8B030D-6E8A-4147-A177-3AD203B41FA5}">
                      <a16:colId xmlns="" xmlns:a16="http://schemas.microsoft.com/office/drawing/2014/main" val="2808091324"/>
                    </a:ext>
                  </a:extLst>
                </a:gridCol>
                <a:gridCol w="858416">
                  <a:extLst>
                    <a:ext uri="{9D8B030D-6E8A-4147-A177-3AD203B41FA5}">
                      <a16:colId xmlns="" xmlns:a16="http://schemas.microsoft.com/office/drawing/2014/main" val="1213016941"/>
                    </a:ext>
                  </a:extLst>
                </a:gridCol>
                <a:gridCol w="625151">
                  <a:extLst>
                    <a:ext uri="{9D8B030D-6E8A-4147-A177-3AD203B41FA5}">
                      <a16:colId xmlns="" xmlns:a16="http://schemas.microsoft.com/office/drawing/2014/main" val="3156279736"/>
                    </a:ext>
                  </a:extLst>
                </a:gridCol>
                <a:gridCol w="641786">
                  <a:extLst>
                    <a:ext uri="{9D8B030D-6E8A-4147-A177-3AD203B41FA5}">
                      <a16:colId xmlns="" xmlns:a16="http://schemas.microsoft.com/office/drawing/2014/main" val="4161961692"/>
                    </a:ext>
                  </a:extLst>
                </a:gridCol>
                <a:gridCol w="627500">
                  <a:extLst>
                    <a:ext uri="{9D8B030D-6E8A-4147-A177-3AD203B41FA5}">
                      <a16:colId xmlns="" xmlns:a16="http://schemas.microsoft.com/office/drawing/2014/main" val="2643628118"/>
                    </a:ext>
                  </a:extLst>
                </a:gridCol>
                <a:gridCol w="906331">
                  <a:extLst>
                    <a:ext uri="{9D8B030D-6E8A-4147-A177-3AD203B41FA5}">
                      <a16:colId xmlns="" xmlns:a16="http://schemas.microsoft.com/office/drawing/2014/main" val="3313353406"/>
                    </a:ext>
                  </a:extLst>
                </a:gridCol>
              </a:tblGrid>
              <a:tr h="1822244">
                <a:tc rowSpan="3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2.</a:t>
                      </a:r>
                      <a:endParaRPr lang="ru-RU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Ошибки в отчетных данных, предоставляемых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соцработниками.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Ручное заполнение отчетов, технические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ошибки при заполнении (человеческий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фактор).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2.1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Проанализировать типичные ошибки при заполнении отчетов и организовать дополнительный инструктаж для соцработников о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порядке заполнения отчета (в текущем режиме, при рабочих визитах соцработников в отделение социального обслуживания на дому). Разработать и выдать соцработникам дополнительные </a:t>
                      </a:r>
                      <a:r>
                        <a:rPr lang="ru-RU" sz="1000" u="none" strike="noStrike" dirty="0" err="1">
                          <a:effectLst/>
                        </a:rPr>
                        <a:t>метод.материалы</a:t>
                      </a:r>
                      <a:r>
                        <a:rPr lang="ru-RU" sz="1000" u="none" strike="noStrike" dirty="0">
                          <a:effectLst/>
                        </a:rPr>
                        <a:t> – инструкции по заполнению отчетов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Сокращение ВПП на 30%.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Сокращение трудоемкости на 25%. 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/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Экономия бумаги до 5 пачек в год.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Конгоева А.С.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Кеслер О.В.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Белокосова О.Н.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02.06.25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04.07.25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Выполнено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533798365"/>
                  </a:ext>
                </a:extLst>
              </a:tr>
              <a:tr h="849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2.2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Организовать и провести дополнительные инструктажи для соцработников в целях профилактики профессионального выгорания (в том числе с участием психолога)</a:t>
                      </a: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Большакова О.Н.</a:t>
                      </a:r>
                    </a:p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Котина Н.В.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effectLst/>
                        </a:rPr>
                        <a:t>Конгоева А.С.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Кеслер О.В.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Белокосова О.Н.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09.06.25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11.07.25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Выполнено 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/>
                </a:tc>
                <a:extLst>
                  <a:ext uri="{0D108BD9-81ED-4DB2-BD59-A6C34878D82A}">
                    <a16:rowId xmlns="" xmlns:a16="http://schemas.microsoft.com/office/drawing/2014/main" val="1694940491"/>
                  </a:ext>
                </a:extLst>
              </a:tr>
              <a:tr h="84937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2.3.</a:t>
                      </a: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Разработать типовую форму сообщения в мессенджере для предоставления соцработником отчетной информации о количестве оказанных социальных услуг за месяц. Форму сообщения закрепить в рабочих чатах соцработников и заведующих отделениями. Проинструктировать соцработников о порядке направления предварительной отчетной информации через мессенджер при невозможности своевременной доставки отчета на бумажном носителе. </a:t>
                      </a: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Котина Н.В.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00" u="none" strike="noStrike" dirty="0">
                          <a:effectLst/>
                        </a:rPr>
                        <a:t>Конгоева А.С.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Кеслер О.В.</a:t>
                      </a:r>
                      <a:br>
                        <a:rPr lang="ru-RU" sz="1000" u="none" strike="noStrike" dirty="0">
                          <a:effectLst/>
                        </a:rPr>
                      </a:br>
                      <a:r>
                        <a:rPr lang="ru-RU" sz="1000" u="none" strike="noStrike" dirty="0">
                          <a:effectLst/>
                        </a:rPr>
                        <a:t>Белокосова О.Н.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09.06.25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 dirty="0">
                          <a:effectLst/>
                        </a:rPr>
                        <a:t>11.07.25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Выполнено</a:t>
                      </a: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/>
                </a:tc>
                <a:extLst>
                  <a:ext uri="{0D108BD9-81ED-4DB2-BD59-A6C34878D82A}">
                    <a16:rowId xmlns="" xmlns:a16="http://schemas.microsoft.com/office/drawing/2014/main" val="2647468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68874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D305A23-663D-4186-5385-D5658DC68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Повышение квалификации руководителей и персонала - RuBaltic.ru">
            <a:extLst>
              <a:ext uri="{FF2B5EF4-FFF2-40B4-BE49-F238E27FC236}">
                <a16:creationId xmlns="" xmlns:a16="http://schemas.microsoft.com/office/drawing/2014/main" id="{2283B9B3-9A92-7B65-C1AD-21405DFEA7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625" y="1777276"/>
            <a:ext cx="3499261" cy="196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38">
            <a:extLst>
              <a:ext uri="{FF2B5EF4-FFF2-40B4-BE49-F238E27FC236}">
                <a16:creationId xmlns="" xmlns:a16="http://schemas.microsoft.com/office/drawing/2014/main" id="{41E95633-CC74-9A20-B02F-927C8801F0AA}"/>
              </a:ext>
            </a:extLst>
          </p:cNvPr>
          <p:cNvCxnSpPr>
            <a:cxnSpLocks/>
          </p:cNvCxnSpPr>
          <p:nvPr/>
        </p:nvCxnSpPr>
        <p:spPr>
          <a:xfrm>
            <a:off x="504180" y="1254346"/>
            <a:ext cx="342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48C160C1-13B5-609D-6850-5A4812C0A6C7}"/>
              </a:ext>
            </a:extLst>
          </p:cNvPr>
          <p:cNvSpPr txBox="1"/>
          <p:nvPr/>
        </p:nvSpPr>
        <p:spPr>
          <a:xfrm>
            <a:off x="504180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Проблема</a:t>
            </a:r>
          </a:p>
        </p:txBody>
      </p:sp>
      <p:cxnSp>
        <p:nvCxnSpPr>
          <p:cNvPr id="11" name="Straight Connector 38">
            <a:extLst>
              <a:ext uri="{FF2B5EF4-FFF2-40B4-BE49-F238E27FC236}">
                <a16:creationId xmlns="" xmlns:a16="http://schemas.microsoft.com/office/drawing/2014/main" id="{80E1892C-5526-661C-FC3B-D602867E0BF6}"/>
              </a:ext>
            </a:extLst>
          </p:cNvPr>
          <p:cNvCxnSpPr>
            <a:cxnSpLocks/>
          </p:cNvCxnSpPr>
          <p:nvPr/>
        </p:nvCxnSpPr>
        <p:spPr>
          <a:xfrm>
            <a:off x="4408533" y="1254346"/>
            <a:ext cx="3420000" cy="0"/>
          </a:xfrm>
          <a:prstGeom prst="line">
            <a:avLst/>
          </a:prstGeom>
          <a:ln w="19050">
            <a:solidFill>
              <a:srgbClr val="1E85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>
            <a:extLst>
              <a:ext uri="{FF2B5EF4-FFF2-40B4-BE49-F238E27FC236}">
                <a16:creationId xmlns="" xmlns:a16="http://schemas.microsoft.com/office/drawing/2014/main" id="{46CECD7F-C60B-EE92-084F-3B43DEA14FC8}"/>
              </a:ext>
            </a:extLst>
          </p:cNvPr>
          <p:cNvCxnSpPr>
            <a:cxnSpLocks/>
          </p:cNvCxnSpPr>
          <p:nvPr/>
        </p:nvCxnSpPr>
        <p:spPr>
          <a:xfrm>
            <a:off x="8312886" y="1254346"/>
            <a:ext cx="34200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59758ED7-1712-9186-1912-72C488FBBC76}"/>
              </a:ext>
            </a:extLst>
          </p:cNvPr>
          <p:cNvSpPr txBox="1"/>
          <p:nvPr/>
        </p:nvSpPr>
        <p:spPr>
          <a:xfrm>
            <a:off x="4100315" y="3830640"/>
            <a:ext cx="4086016" cy="220168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228600" lvl="0" indent="-228600" defTabSz="9144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dirty="0"/>
              <a:t>Анализ типичных ошибок при заполнении отчетов и организация дополнительного инструктажа для соцработников о</a:t>
            </a:r>
            <a:br>
              <a:rPr lang="ru-RU" sz="1200" dirty="0"/>
            </a:br>
            <a:r>
              <a:rPr lang="ru-RU" sz="1200" dirty="0"/>
              <a:t>порядке заполнения отчета (в текущем режиме, при рабочих визитах соцработников в отделение социального обслуживания на дому). </a:t>
            </a:r>
          </a:p>
          <a:p>
            <a:pPr marL="228600" lvl="0" indent="-228600" defTabSz="9144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dirty="0"/>
              <a:t>Разработка и выдача соцработникам дополнительных </a:t>
            </a:r>
            <a:r>
              <a:rPr lang="ru-RU" sz="1200" dirty="0" err="1"/>
              <a:t>метод.материалов</a:t>
            </a:r>
            <a:r>
              <a:rPr lang="ru-RU" sz="1200" dirty="0"/>
              <a:t> – инструкций по заполнению отчетов</a:t>
            </a:r>
          </a:p>
          <a:p>
            <a:pPr marL="228600" lvl="0" indent="-228600" defTabSz="9144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Проведение доп. инструктажей по профилактике проф. выгорания с участием психолога.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638338D9-0643-3F02-0E23-40C45AB0E8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dirty="0">
                <a:solidFill>
                  <a:schemeClr val="accent5"/>
                </a:solidFill>
              </a:rPr>
              <a:t>Стратегическая проблема №2</a:t>
            </a:r>
            <a:r>
              <a:rPr lang="ru-RU" sz="1800" b="1" dirty="0">
                <a:solidFill>
                  <a:srgbClr val="0084B4"/>
                </a:solidFill>
              </a:rPr>
              <a:t>	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F53B08BA-4470-3150-5958-5DDEEA70030D}"/>
              </a:ext>
            </a:extLst>
          </p:cNvPr>
          <p:cNvSpPr txBox="1"/>
          <p:nvPr/>
        </p:nvSpPr>
        <p:spPr>
          <a:xfrm>
            <a:off x="4408533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4B4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Решение №1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B6F62037-81EC-A445-EE56-6519FB22E5E8}"/>
              </a:ext>
            </a:extLst>
          </p:cNvPr>
          <p:cNvSpPr txBox="1"/>
          <p:nvPr/>
        </p:nvSpPr>
        <p:spPr>
          <a:xfrm>
            <a:off x="8312886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Результат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C12B0B85-B87B-D354-A938-B9E91CEDFDD8}"/>
              </a:ext>
            </a:extLst>
          </p:cNvPr>
          <p:cNvSpPr txBox="1"/>
          <p:nvPr/>
        </p:nvSpPr>
        <p:spPr>
          <a:xfrm>
            <a:off x="459113" y="4076862"/>
            <a:ext cx="3688721" cy="24133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kumimoji="0" sz="2200" b="1" i="0" u="none" strike="noStrike" cap="none" spc="0" normalizeH="0" baseline="0">
                <a:ln>
                  <a:noFill/>
                </a:ln>
                <a:solidFill>
                  <a:srgbClr val="0087D2"/>
                </a:solidFill>
                <a:effectLst/>
                <a:uLnTx/>
                <a:uFillTx/>
                <a:latin typeface="PT Sans" panose="020B0604020202020204" charset="-52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Ошибки в отчетных данных и </a:t>
            </a:r>
            <a:r>
              <a:rPr lang="ru-RU" sz="1200" dirty="0">
                <a:solidFill>
                  <a:srgbClr val="171616"/>
                </a:solidFill>
                <a:latin typeface="Verdana"/>
              </a:rPr>
              <a:t>у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величенное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время принятия и обработки отчетной информации от социальных работников о фактическом объеме и содержании оказанных социальных услуг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A356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Ключевые причины: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Сбор отчетов на бумажных носителях, заполнение отчетов соцработниками вручную, возникновение ошибок в отчетных данных.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AAA82FF3-B6C0-5861-B07A-5B9E7D157483}"/>
              </a:ext>
            </a:extLst>
          </p:cNvPr>
          <p:cNvCxnSpPr>
            <a:cxnSpLocks/>
          </p:cNvCxnSpPr>
          <p:nvPr/>
        </p:nvCxnSpPr>
        <p:spPr>
          <a:xfrm>
            <a:off x="4165792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ашивка 4">
            <a:extLst>
              <a:ext uri="{FF2B5EF4-FFF2-40B4-BE49-F238E27FC236}">
                <a16:creationId xmlns="" xmlns:a16="http://schemas.microsoft.com/office/drawing/2014/main" id="{53A0941B-0B13-893F-4FE3-8C8D4B0C2162}"/>
              </a:ext>
            </a:extLst>
          </p:cNvPr>
          <p:cNvSpPr/>
          <p:nvPr/>
        </p:nvSpPr>
        <p:spPr>
          <a:xfrm>
            <a:off x="4147834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AE598D26-0DB0-489B-4243-DE35B9992853}"/>
              </a:ext>
            </a:extLst>
          </p:cNvPr>
          <p:cNvCxnSpPr>
            <a:cxnSpLocks/>
          </p:cNvCxnSpPr>
          <p:nvPr/>
        </p:nvCxnSpPr>
        <p:spPr>
          <a:xfrm>
            <a:off x="4165792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Взрыв: 8 точек 37">
            <a:extLst>
              <a:ext uri="{FF2B5EF4-FFF2-40B4-BE49-F238E27FC236}">
                <a16:creationId xmlns="" xmlns:a16="http://schemas.microsoft.com/office/drawing/2014/main" id="{F34E33DF-DD00-A78D-B0AB-168B761E5AD3}"/>
              </a:ext>
            </a:extLst>
          </p:cNvPr>
          <p:cNvSpPr/>
          <p:nvPr/>
        </p:nvSpPr>
        <p:spPr>
          <a:xfrm>
            <a:off x="459113" y="4111552"/>
            <a:ext cx="275084" cy="17701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7B96E4C-1B97-ABF3-BA26-D3A0C63C82E9}"/>
              </a:ext>
            </a:extLst>
          </p:cNvPr>
          <p:cNvSpPr txBox="1"/>
          <p:nvPr/>
        </p:nvSpPr>
        <p:spPr>
          <a:xfrm>
            <a:off x="8233625" y="3830640"/>
            <a:ext cx="3896269" cy="231617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 lvl="0">
              <a:spcBef>
                <a:spcPct val="0"/>
              </a:spcBef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lvl="0" defTabSz="914400" eaLnBrk="1" fontAlgn="auto" hangingPunct="1">
              <a:spcAft>
                <a:spcPts val="0"/>
              </a:spcAft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Проведение </a:t>
            </a:r>
            <a:r>
              <a:rPr lang="ru-RU" sz="1200" b="0" dirty="0" err="1">
                <a:solidFill>
                  <a:srgbClr val="171616"/>
                </a:solidFill>
                <a:latin typeface="Verdana"/>
              </a:rPr>
              <a:t>доп.инструктажа</a:t>
            </a:r>
            <a:r>
              <a:rPr lang="ru-RU" sz="1200" b="0" dirty="0">
                <a:solidFill>
                  <a:srgbClr val="171616"/>
                </a:solidFill>
                <a:latin typeface="Verdana"/>
              </a:rPr>
              <a:t> соцработников о порядке и сроках заполнения отчетной информации позволило снизить время принятия и обработки отчетов на бумажных носителях на 28 </a:t>
            </a:r>
            <a:r>
              <a:rPr lang="ru-RU" sz="1200" b="0" dirty="0">
                <a:solidFill>
                  <a:srgbClr val="171616"/>
                </a:solidFill>
              </a:rPr>
              <a:t>мин. на 1 отчет, с учетом исправлений и внесения данных в систему   (с </a:t>
            </a:r>
            <a:r>
              <a:rPr lang="ru-RU" sz="1200" b="0" dirty="0">
                <a:solidFill>
                  <a:srgbClr val="171616"/>
                </a:solidFill>
                <a:latin typeface="Verdana"/>
              </a:rPr>
              <a:t>45 мин. до 17 мин.).</a:t>
            </a:r>
          </a:p>
          <a:p>
            <a:pPr lvl="0" defTabSz="914400" eaLnBrk="1" fontAlgn="auto" hangingPunct="1">
              <a:spcAft>
                <a:spcPts val="0"/>
              </a:spcAft>
              <a:defRPr/>
            </a:pPr>
            <a:endParaRPr lang="ru-RU" sz="1200" b="0" dirty="0">
              <a:solidFill>
                <a:srgbClr val="171616"/>
              </a:solidFill>
              <a:latin typeface="Verdana"/>
            </a:endParaRPr>
          </a:p>
          <a:p>
            <a:pPr lvl="0" defTabSz="914400" eaLnBrk="1" fontAlgn="auto" hangingPunct="1">
              <a:spcAft>
                <a:spcPts val="0"/>
              </a:spcAf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Профилактика проф. выгорания позволяет работникам сохранять повышенный уровень работоспособности, и своевременно доводить до руководства информацию об имеющихся проблемах.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E81B018-0C70-117D-02FF-F77029BAC7F2}"/>
              </a:ext>
            </a:extLst>
          </p:cNvPr>
          <p:cNvCxnSpPr>
            <a:cxnSpLocks/>
          </p:cNvCxnSpPr>
          <p:nvPr/>
        </p:nvCxnSpPr>
        <p:spPr>
          <a:xfrm>
            <a:off x="8091686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ашивка 4">
            <a:extLst>
              <a:ext uri="{FF2B5EF4-FFF2-40B4-BE49-F238E27FC236}">
                <a16:creationId xmlns="" xmlns:a16="http://schemas.microsoft.com/office/drawing/2014/main" id="{9C62111B-37D8-78E5-B796-538656D3DD3B}"/>
              </a:ext>
            </a:extLst>
          </p:cNvPr>
          <p:cNvSpPr/>
          <p:nvPr/>
        </p:nvSpPr>
        <p:spPr>
          <a:xfrm>
            <a:off x="8073728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75D05FEE-E781-F773-DCC1-FF916C909360}"/>
              </a:ext>
            </a:extLst>
          </p:cNvPr>
          <p:cNvCxnSpPr>
            <a:cxnSpLocks/>
          </p:cNvCxnSpPr>
          <p:nvPr/>
        </p:nvCxnSpPr>
        <p:spPr>
          <a:xfrm>
            <a:off x="8091686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8E9A143C-DE80-4CA0-2272-9409043D2354}"/>
              </a:ext>
            </a:extLst>
          </p:cNvPr>
          <p:cNvGrpSpPr/>
          <p:nvPr/>
        </p:nvGrpSpPr>
        <p:grpSpPr>
          <a:xfrm>
            <a:off x="239676" y="1345665"/>
            <a:ext cx="3682909" cy="2713852"/>
            <a:chOff x="69866" y="1345665"/>
            <a:chExt cx="3682909" cy="2713852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39E18C25-4560-FDFF-70AB-F1E9A6973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66" y="1345665"/>
              <a:ext cx="3324277" cy="164667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0BE52CD3-EA70-D705-1DD0-4B2A9E0401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0640" y="1887925"/>
              <a:ext cx="3324277" cy="164667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pic>
          <p:nvPicPr>
            <p:cNvPr id="15" name="Рисунок 14">
              <a:extLst>
                <a:ext uri="{FF2B5EF4-FFF2-40B4-BE49-F238E27FC236}">
                  <a16:creationId xmlns="" xmlns:a16="http://schemas.microsoft.com/office/drawing/2014/main" id="{1B3D8EDE-8AF8-3BE7-6B7E-63D817736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498" y="2412840"/>
              <a:ext cx="3324277" cy="164667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  <p:pic>
        <p:nvPicPr>
          <p:cNvPr id="21" name="Рисунок 20">
            <a:extLst>
              <a:ext uri="{FF2B5EF4-FFF2-40B4-BE49-F238E27FC236}">
                <a16:creationId xmlns="" xmlns:a16="http://schemas.microsoft.com/office/drawing/2014/main" id="{82C4C5B7-E6FD-5AE4-FFFE-286AAD849A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870" y="1345665"/>
            <a:ext cx="2938906" cy="2449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44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A358121-111E-C802-11D8-2618751043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Повышение квалификации руководителей и персонала - RuBaltic.ru">
            <a:extLst>
              <a:ext uri="{FF2B5EF4-FFF2-40B4-BE49-F238E27FC236}">
                <a16:creationId xmlns="" xmlns:a16="http://schemas.microsoft.com/office/drawing/2014/main" id="{D1C1AE15-B998-A0C4-440E-116390AC31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33625" y="1777276"/>
            <a:ext cx="3499261" cy="1964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38">
            <a:extLst>
              <a:ext uri="{FF2B5EF4-FFF2-40B4-BE49-F238E27FC236}">
                <a16:creationId xmlns="" xmlns:a16="http://schemas.microsoft.com/office/drawing/2014/main" id="{EAD626F9-0F38-9844-DD45-8B7098E9F65A}"/>
              </a:ext>
            </a:extLst>
          </p:cNvPr>
          <p:cNvCxnSpPr>
            <a:cxnSpLocks/>
          </p:cNvCxnSpPr>
          <p:nvPr/>
        </p:nvCxnSpPr>
        <p:spPr>
          <a:xfrm>
            <a:off x="504180" y="1254346"/>
            <a:ext cx="342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D3269929-B56C-5B88-B81C-9463C76DA409}"/>
              </a:ext>
            </a:extLst>
          </p:cNvPr>
          <p:cNvSpPr txBox="1"/>
          <p:nvPr/>
        </p:nvSpPr>
        <p:spPr>
          <a:xfrm>
            <a:off x="504180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Проблема</a:t>
            </a:r>
          </a:p>
        </p:txBody>
      </p:sp>
      <p:cxnSp>
        <p:nvCxnSpPr>
          <p:cNvPr id="11" name="Straight Connector 38">
            <a:extLst>
              <a:ext uri="{FF2B5EF4-FFF2-40B4-BE49-F238E27FC236}">
                <a16:creationId xmlns="" xmlns:a16="http://schemas.microsoft.com/office/drawing/2014/main" id="{7FBDB338-19AB-BFAE-BBA0-F831FEBEBAB4}"/>
              </a:ext>
            </a:extLst>
          </p:cNvPr>
          <p:cNvCxnSpPr>
            <a:cxnSpLocks/>
          </p:cNvCxnSpPr>
          <p:nvPr/>
        </p:nvCxnSpPr>
        <p:spPr>
          <a:xfrm>
            <a:off x="4408533" y="1254346"/>
            <a:ext cx="3420000" cy="0"/>
          </a:xfrm>
          <a:prstGeom prst="line">
            <a:avLst/>
          </a:prstGeom>
          <a:ln w="19050">
            <a:solidFill>
              <a:srgbClr val="1E85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>
            <a:extLst>
              <a:ext uri="{FF2B5EF4-FFF2-40B4-BE49-F238E27FC236}">
                <a16:creationId xmlns="" xmlns:a16="http://schemas.microsoft.com/office/drawing/2014/main" id="{FCD011B3-DC68-C4AF-B82E-F8D3B53D6BF3}"/>
              </a:ext>
            </a:extLst>
          </p:cNvPr>
          <p:cNvCxnSpPr>
            <a:cxnSpLocks/>
          </p:cNvCxnSpPr>
          <p:nvPr/>
        </p:nvCxnSpPr>
        <p:spPr>
          <a:xfrm>
            <a:off x="8312886" y="1254346"/>
            <a:ext cx="34200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B4936454-CA8F-06B1-9CEE-DE9005EEE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dirty="0">
                <a:solidFill>
                  <a:schemeClr val="accent5"/>
                </a:solidFill>
              </a:rPr>
              <a:t>Стратегическая проблема №2</a:t>
            </a:r>
            <a:r>
              <a:rPr lang="ru-RU" sz="1800" b="1" dirty="0">
                <a:solidFill>
                  <a:srgbClr val="0084B4"/>
                </a:solidFill>
              </a:rPr>
              <a:t>	</a:t>
            </a:r>
            <a:r>
              <a:rPr lang="ru-RU" sz="1800" dirty="0">
                <a:solidFill>
                  <a:schemeClr val="accent5"/>
                </a:solidFill>
              </a:rPr>
              <a:t>(продолжение)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D06545EB-2288-CF26-510F-83CB8B529E06}"/>
              </a:ext>
            </a:extLst>
          </p:cNvPr>
          <p:cNvSpPr txBox="1"/>
          <p:nvPr/>
        </p:nvSpPr>
        <p:spPr>
          <a:xfrm>
            <a:off x="4408533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4B4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Решение №2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77110804-43B5-9D64-C36A-533EBEE4C005}"/>
              </a:ext>
            </a:extLst>
          </p:cNvPr>
          <p:cNvSpPr txBox="1"/>
          <p:nvPr/>
        </p:nvSpPr>
        <p:spPr>
          <a:xfrm>
            <a:off x="8312886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Результат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5F1B3A4-5BBD-FDA7-6977-B4A0E756BC34}"/>
              </a:ext>
            </a:extLst>
          </p:cNvPr>
          <p:cNvSpPr txBox="1"/>
          <p:nvPr/>
        </p:nvSpPr>
        <p:spPr>
          <a:xfrm>
            <a:off x="459113" y="4076862"/>
            <a:ext cx="3688721" cy="24133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kumimoji="0" sz="2200" b="1" i="0" u="none" strike="noStrike" cap="none" spc="0" normalizeH="0" baseline="0">
                <a:ln>
                  <a:noFill/>
                </a:ln>
                <a:solidFill>
                  <a:srgbClr val="0087D2"/>
                </a:solidFill>
                <a:effectLst/>
                <a:uLnTx/>
                <a:uFillTx/>
                <a:latin typeface="PT Sans" panose="020B0604020202020204" charset="-52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Ошибки в отчетных данных и </a:t>
            </a:r>
            <a:r>
              <a:rPr lang="ru-RU" sz="1200" dirty="0">
                <a:solidFill>
                  <a:srgbClr val="171616"/>
                </a:solidFill>
                <a:latin typeface="Verdana"/>
              </a:rPr>
              <a:t>у</a:t>
            </a:r>
            <a:r>
              <a:rPr kumimoji="0" lang="ru-RU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величенное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 время принятия и обработки отчетной информации от социальных работников о фактическом объеме и содержании оказанных социальных услуг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A356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Ключевые причины: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Сбор отчетов на бумажных носителях, заполнение отчетов соцработниками вручную, возникновение ошибок в отчетных данных.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D203F7D7-0C5E-4393-97B6-2E43AD381C53}"/>
              </a:ext>
            </a:extLst>
          </p:cNvPr>
          <p:cNvCxnSpPr>
            <a:cxnSpLocks/>
          </p:cNvCxnSpPr>
          <p:nvPr/>
        </p:nvCxnSpPr>
        <p:spPr>
          <a:xfrm>
            <a:off x="4165792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ашивка 4">
            <a:extLst>
              <a:ext uri="{FF2B5EF4-FFF2-40B4-BE49-F238E27FC236}">
                <a16:creationId xmlns="" xmlns:a16="http://schemas.microsoft.com/office/drawing/2014/main" id="{2CF8CDDE-CB6E-3C8A-853C-8C7C2AB405B9}"/>
              </a:ext>
            </a:extLst>
          </p:cNvPr>
          <p:cNvSpPr/>
          <p:nvPr/>
        </p:nvSpPr>
        <p:spPr>
          <a:xfrm>
            <a:off x="4147834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7914325B-65F6-76B7-B6BF-0B567146A224}"/>
              </a:ext>
            </a:extLst>
          </p:cNvPr>
          <p:cNvCxnSpPr>
            <a:cxnSpLocks/>
          </p:cNvCxnSpPr>
          <p:nvPr/>
        </p:nvCxnSpPr>
        <p:spPr>
          <a:xfrm>
            <a:off x="4165792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Взрыв: 8 точек 37">
            <a:extLst>
              <a:ext uri="{FF2B5EF4-FFF2-40B4-BE49-F238E27FC236}">
                <a16:creationId xmlns="" xmlns:a16="http://schemas.microsoft.com/office/drawing/2014/main" id="{3A684C37-B14D-F21B-01F1-8272A7AC6F36}"/>
              </a:ext>
            </a:extLst>
          </p:cNvPr>
          <p:cNvSpPr/>
          <p:nvPr/>
        </p:nvSpPr>
        <p:spPr>
          <a:xfrm>
            <a:off x="459113" y="4111552"/>
            <a:ext cx="275084" cy="17701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97D957B8-7C63-A2DD-C24B-E073D0586896}"/>
              </a:ext>
            </a:extLst>
          </p:cNvPr>
          <p:cNvSpPr txBox="1"/>
          <p:nvPr/>
        </p:nvSpPr>
        <p:spPr>
          <a:xfrm>
            <a:off x="8233625" y="3631176"/>
            <a:ext cx="3896269" cy="231617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 lvl="0">
              <a:spcBef>
                <a:spcPct val="0"/>
              </a:spcBef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lvl="0" defTabSz="914400" eaLnBrk="1" fontAlgn="auto" hangingPunct="1">
              <a:spcAft>
                <a:spcPts val="0"/>
              </a:spcAft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При невозможности своевременно предоставить ежемесячный отчет на бумажном носителе (затрудненная логистика до КЦСОН) соцработник заполняет типовое сообщение в удобном мессенджере и отправляет заведующей отделением.</a:t>
            </a:r>
          </a:p>
          <a:p>
            <a:pPr lvl="0" defTabSz="914400" eaLnBrk="1" fontAlgn="auto" hangingPunct="1">
              <a:spcAft>
                <a:spcPts val="0"/>
              </a:spcAft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lvl="0" defTabSz="914400" eaLnBrk="1" fontAlgn="auto" hangingPunct="1">
              <a:spcAft>
                <a:spcPts val="0"/>
              </a:spcAft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Сообщение закреплено в чатах «соцработники – заведующий отделением», проведен инструктаж по вопросам направления отчетной информации посредством мессенджера. </a:t>
            </a:r>
          </a:p>
          <a:p>
            <a:pPr lvl="0" defTabSz="914400" eaLnBrk="1" fontAlgn="auto" hangingPunct="1">
              <a:spcAft>
                <a:spcPts val="0"/>
              </a:spcAft>
              <a:defRPr/>
            </a:pP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lvl="0" defTabSz="914400" eaLnBrk="1" fontAlgn="auto" hangingPunct="1">
              <a:spcAft>
                <a:spcPts val="0"/>
              </a:spcAft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Таким образом исключены доп. финансовые затраты на техническое оснащение.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29B9D48A-8DDA-3F56-D463-234EC04474EA}"/>
              </a:ext>
            </a:extLst>
          </p:cNvPr>
          <p:cNvCxnSpPr>
            <a:cxnSpLocks/>
          </p:cNvCxnSpPr>
          <p:nvPr/>
        </p:nvCxnSpPr>
        <p:spPr>
          <a:xfrm>
            <a:off x="8091686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ашивка 4">
            <a:extLst>
              <a:ext uri="{FF2B5EF4-FFF2-40B4-BE49-F238E27FC236}">
                <a16:creationId xmlns="" xmlns:a16="http://schemas.microsoft.com/office/drawing/2014/main" id="{5C3B11FC-C9A3-D704-84BE-33C55A9EB081}"/>
              </a:ext>
            </a:extLst>
          </p:cNvPr>
          <p:cNvSpPr/>
          <p:nvPr/>
        </p:nvSpPr>
        <p:spPr>
          <a:xfrm>
            <a:off x="8073728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507E2D88-126B-282D-A8B7-6D5EB0D1C38F}"/>
              </a:ext>
            </a:extLst>
          </p:cNvPr>
          <p:cNvCxnSpPr>
            <a:cxnSpLocks/>
          </p:cNvCxnSpPr>
          <p:nvPr/>
        </p:nvCxnSpPr>
        <p:spPr>
          <a:xfrm>
            <a:off x="8091686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D6E468D0-F1E2-5955-0DDE-184000B3FB29}"/>
              </a:ext>
            </a:extLst>
          </p:cNvPr>
          <p:cNvGrpSpPr/>
          <p:nvPr/>
        </p:nvGrpSpPr>
        <p:grpSpPr>
          <a:xfrm>
            <a:off x="239676" y="1345665"/>
            <a:ext cx="3682909" cy="2713852"/>
            <a:chOff x="69866" y="1345665"/>
            <a:chExt cx="3682909" cy="2713852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C17CDAF2-DB26-F74A-0EB6-F56CE5DA9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9866" y="1345665"/>
              <a:ext cx="3324277" cy="164667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pic>
          <p:nvPicPr>
            <p:cNvPr id="8" name="Рисунок 7">
              <a:extLst>
                <a:ext uri="{FF2B5EF4-FFF2-40B4-BE49-F238E27FC236}">
                  <a16:creationId xmlns="" xmlns:a16="http://schemas.microsoft.com/office/drawing/2014/main" id="{1907B139-9BE4-9660-0C9D-FFCAE55D69C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0640" y="1887925"/>
              <a:ext cx="3324277" cy="164667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  <p:pic>
          <p:nvPicPr>
            <p:cNvPr id="15" name="Рисунок 14">
              <a:extLst>
                <a:ext uri="{FF2B5EF4-FFF2-40B4-BE49-F238E27FC236}">
                  <a16:creationId xmlns="" xmlns:a16="http://schemas.microsoft.com/office/drawing/2014/main" id="{0D19AA2D-E19D-7D8E-495F-1458266D8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28498" y="2412840"/>
              <a:ext cx="3324277" cy="1646677"/>
            </a:xfrm>
            <a:prstGeom prst="rect">
              <a:avLst/>
            </a:prstGeom>
            <a:ln>
              <a:solidFill>
                <a:srgbClr val="0070C0"/>
              </a:solidFill>
            </a:ln>
          </p:spPr>
        </p:pic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43DC1E4B-265A-1C1D-8733-0DCC6FD9186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9854" y="1536804"/>
            <a:ext cx="3724314" cy="441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42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08A5D18-2636-E054-57B2-CADAE44D0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63BCBFF9-1B09-882A-3B7F-672A2865B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№1 (надомное обслуживание) (3/5)</a:t>
            </a:r>
            <a:endParaRPr lang="ru-RU" sz="1800" dirty="0">
              <a:solidFill>
                <a:srgbClr val="EE0000"/>
              </a:solidFill>
            </a:endParaRPr>
          </a:p>
        </p:txBody>
      </p:sp>
      <p:graphicFrame>
        <p:nvGraphicFramePr>
          <p:cNvPr id="16" name="Таблица 15">
            <a:extLst>
              <a:ext uri="{FF2B5EF4-FFF2-40B4-BE49-F238E27FC236}">
                <a16:creationId xmlns="" xmlns:a16="http://schemas.microsoft.com/office/drawing/2014/main" id="{D679A6AA-6098-6065-06FD-F19CA87EF6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740045"/>
              </p:ext>
            </p:extLst>
          </p:nvPr>
        </p:nvGraphicFramePr>
        <p:xfrm>
          <a:off x="316967" y="2045084"/>
          <a:ext cx="11558065" cy="458219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3911">
                  <a:extLst>
                    <a:ext uri="{9D8B030D-6E8A-4147-A177-3AD203B41FA5}">
                      <a16:colId xmlns="" xmlns:a16="http://schemas.microsoft.com/office/drawing/2014/main" val="2741508113"/>
                    </a:ext>
                  </a:extLst>
                </a:gridCol>
                <a:gridCol w="1441912">
                  <a:extLst>
                    <a:ext uri="{9D8B030D-6E8A-4147-A177-3AD203B41FA5}">
                      <a16:colId xmlns="" xmlns:a16="http://schemas.microsoft.com/office/drawing/2014/main" val="149386123"/>
                    </a:ext>
                  </a:extLst>
                </a:gridCol>
                <a:gridCol w="974701">
                  <a:extLst>
                    <a:ext uri="{9D8B030D-6E8A-4147-A177-3AD203B41FA5}">
                      <a16:colId xmlns="" xmlns:a16="http://schemas.microsoft.com/office/drawing/2014/main" val="1108523891"/>
                    </a:ext>
                  </a:extLst>
                </a:gridCol>
                <a:gridCol w="301127">
                  <a:extLst>
                    <a:ext uri="{9D8B030D-6E8A-4147-A177-3AD203B41FA5}">
                      <a16:colId xmlns="" xmlns:a16="http://schemas.microsoft.com/office/drawing/2014/main" val="1123013007"/>
                    </a:ext>
                  </a:extLst>
                </a:gridCol>
                <a:gridCol w="4279175">
                  <a:extLst>
                    <a:ext uri="{9D8B030D-6E8A-4147-A177-3AD203B41FA5}">
                      <a16:colId xmlns="" xmlns:a16="http://schemas.microsoft.com/office/drawing/2014/main" val="2178650149"/>
                    </a:ext>
                  </a:extLst>
                </a:gridCol>
                <a:gridCol w="879490">
                  <a:extLst>
                    <a:ext uri="{9D8B030D-6E8A-4147-A177-3AD203B41FA5}">
                      <a16:colId xmlns="" xmlns:a16="http://schemas.microsoft.com/office/drawing/2014/main" val="294494756"/>
                    </a:ext>
                  </a:extLst>
                </a:gridCol>
                <a:gridCol w="904974">
                  <a:extLst>
                    <a:ext uri="{9D8B030D-6E8A-4147-A177-3AD203B41FA5}">
                      <a16:colId xmlns="" xmlns:a16="http://schemas.microsoft.com/office/drawing/2014/main" val="1755519688"/>
                    </a:ext>
                  </a:extLst>
                </a:gridCol>
                <a:gridCol w="700729">
                  <a:extLst>
                    <a:ext uri="{9D8B030D-6E8A-4147-A177-3AD203B41FA5}">
                      <a16:colId xmlns="" xmlns:a16="http://schemas.microsoft.com/office/drawing/2014/main" val="2108532288"/>
                    </a:ext>
                  </a:extLst>
                </a:gridCol>
                <a:gridCol w="659876">
                  <a:extLst>
                    <a:ext uri="{9D8B030D-6E8A-4147-A177-3AD203B41FA5}">
                      <a16:colId xmlns="" xmlns:a16="http://schemas.microsoft.com/office/drawing/2014/main" val="2623512463"/>
                    </a:ext>
                  </a:extLst>
                </a:gridCol>
                <a:gridCol w="838985">
                  <a:extLst>
                    <a:ext uri="{9D8B030D-6E8A-4147-A177-3AD203B41FA5}">
                      <a16:colId xmlns="" xmlns:a16="http://schemas.microsoft.com/office/drawing/2014/main" val="3290506987"/>
                    </a:ext>
                  </a:extLst>
                </a:gridCol>
                <a:gridCol w="393185">
                  <a:extLst>
                    <a:ext uri="{9D8B030D-6E8A-4147-A177-3AD203B41FA5}">
                      <a16:colId xmlns="" xmlns:a16="http://schemas.microsoft.com/office/drawing/2014/main" val="1352012481"/>
                    </a:ext>
                  </a:extLst>
                </a:gridCol>
              </a:tblGrid>
              <a:tr h="793647">
                <a:tc rowSpan="3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800" u="none" strike="noStrike">
                          <a:effectLst/>
                        </a:rPr>
                        <a:t>4.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Заключение договора на оказание социальных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услуг на срок 1 год, ежегодное перезаключение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договоров (при условии, что ранее выданная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ИППСУ продолжает свое действие)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Недостаточный функционал ПО «Катарсис»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4.1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Подготовить и направить специалистам ПО Катарсис текстовое описание желаемого функционала по заключению доп.соглашения к договору при изменении тарифов на обслуживание или иных существенных условий договора.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Сокращение трудоемкости на 15%.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Устранение процедуры ежегодного перезаключения договоров, снижение нагрузки на директора организации.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Конгоева А.С.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Кеслер О.В.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Белокосова О.Н.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02.06.25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10.06.25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t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</a:p>
                    <a:p>
                      <a:pPr algn="l" fontAlgn="t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/>
                </a:tc>
                <a:extLst>
                  <a:ext uri="{0D108BD9-81ED-4DB2-BD59-A6C34878D82A}">
                    <a16:rowId xmlns="" xmlns:a16="http://schemas.microsoft.com/office/drawing/2014/main" val="2280013609"/>
                  </a:ext>
                </a:extLst>
              </a:tr>
              <a:tr h="1607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4.2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Внести предложение в Комитет по социальной защите населения Ленинградской области в части анализа действующих правовых актов на предмет возможности внесения изменений в типовую форму договора на оказание социальных услуг для тех категорий получателей, которым услуги предоставляются на бесплатной основе, в части: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1) заключения договора на срок действия ИППСУ;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2) исключения из формы договора информации о текущих тарифах на предоставление социальных услуг.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02.06.25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19.06.25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 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3442491563"/>
                  </a:ext>
                </a:extLst>
              </a:tr>
              <a:tr h="6484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4.3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Подготовить образец формы договора без указания тарифов для тех категорий граждан, которым услуги предоставляются на бесплатной основе, и передать ее специалистам ПО Катарсис для внедрения в систему.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20.06.25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04.07.25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Выполнено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3436450480"/>
                  </a:ext>
                </a:extLst>
              </a:tr>
              <a:tr h="1532254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800" u="none" strike="noStrike">
                          <a:effectLst/>
                        </a:rPr>
                        <a:t>5.</a:t>
                      </a:r>
                      <a:endParaRPr lang="ru-RU" sz="8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Потери времени на ручное форматирование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документов, созданных в автоматизированном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режиме с применением ПО «Катарсис», для вывода на печать (подпись может оказаться на отдельном листе)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ПО «Катарсис» выводит документы не отформатированными под требования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документооборота.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5.1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Подготовить и направить специалистам ПО Катарсис текстовое описание желаемого функционала по форматированию заполненных форм документов.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Сокращение ВПП на 5 мин. (на 1 получателя услуг). Уменьшение количества используемых программных продуктов.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02.06.25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06.06.25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1371194738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CBF332D8-4C62-6C7D-8429-86FBD23B6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814417"/>
              </p:ext>
            </p:extLst>
          </p:nvPr>
        </p:nvGraphicFramePr>
        <p:xfrm>
          <a:off x="316967" y="667964"/>
          <a:ext cx="11558066" cy="13771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3911">
                  <a:extLst>
                    <a:ext uri="{9D8B030D-6E8A-4147-A177-3AD203B41FA5}">
                      <a16:colId xmlns="" xmlns:a16="http://schemas.microsoft.com/office/drawing/2014/main" val="1803554396"/>
                    </a:ext>
                  </a:extLst>
                </a:gridCol>
                <a:gridCol w="1430559">
                  <a:extLst>
                    <a:ext uri="{9D8B030D-6E8A-4147-A177-3AD203B41FA5}">
                      <a16:colId xmlns="" xmlns:a16="http://schemas.microsoft.com/office/drawing/2014/main" val="3577532504"/>
                    </a:ext>
                  </a:extLst>
                </a:gridCol>
                <a:gridCol w="970383">
                  <a:extLst>
                    <a:ext uri="{9D8B030D-6E8A-4147-A177-3AD203B41FA5}">
                      <a16:colId xmlns="" xmlns:a16="http://schemas.microsoft.com/office/drawing/2014/main" val="2530674956"/>
                    </a:ext>
                  </a:extLst>
                </a:gridCol>
                <a:gridCol w="317241">
                  <a:extLst>
                    <a:ext uri="{9D8B030D-6E8A-4147-A177-3AD203B41FA5}">
                      <a16:colId xmlns="" xmlns:a16="http://schemas.microsoft.com/office/drawing/2014/main" val="202282885"/>
                    </a:ext>
                  </a:extLst>
                </a:gridCol>
                <a:gridCol w="4273421">
                  <a:extLst>
                    <a:ext uri="{9D8B030D-6E8A-4147-A177-3AD203B41FA5}">
                      <a16:colId xmlns="" xmlns:a16="http://schemas.microsoft.com/office/drawing/2014/main" val="3402144445"/>
                    </a:ext>
                  </a:extLst>
                </a:gridCol>
                <a:gridCol w="877077">
                  <a:extLst>
                    <a:ext uri="{9D8B030D-6E8A-4147-A177-3AD203B41FA5}">
                      <a16:colId xmlns="" xmlns:a16="http://schemas.microsoft.com/office/drawing/2014/main" val="3720087438"/>
                    </a:ext>
                  </a:extLst>
                </a:gridCol>
                <a:gridCol w="895739">
                  <a:extLst>
                    <a:ext uri="{9D8B030D-6E8A-4147-A177-3AD203B41FA5}">
                      <a16:colId xmlns="" xmlns:a16="http://schemas.microsoft.com/office/drawing/2014/main" val="1905889382"/>
                    </a:ext>
                  </a:extLst>
                </a:gridCol>
                <a:gridCol w="708261">
                  <a:extLst>
                    <a:ext uri="{9D8B030D-6E8A-4147-A177-3AD203B41FA5}">
                      <a16:colId xmlns="" xmlns:a16="http://schemas.microsoft.com/office/drawing/2014/main" val="3765417969"/>
                    </a:ext>
                  </a:extLst>
                </a:gridCol>
                <a:gridCol w="650449">
                  <a:extLst>
                    <a:ext uri="{9D8B030D-6E8A-4147-A177-3AD203B41FA5}">
                      <a16:colId xmlns="" xmlns:a16="http://schemas.microsoft.com/office/drawing/2014/main" val="951976041"/>
                    </a:ext>
                  </a:extLst>
                </a:gridCol>
                <a:gridCol w="848413">
                  <a:extLst>
                    <a:ext uri="{9D8B030D-6E8A-4147-A177-3AD203B41FA5}">
                      <a16:colId xmlns="" xmlns:a16="http://schemas.microsoft.com/office/drawing/2014/main" val="421138945"/>
                    </a:ext>
                  </a:extLst>
                </a:gridCol>
                <a:gridCol w="402612">
                  <a:extLst>
                    <a:ext uri="{9D8B030D-6E8A-4147-A177-3AD203B41FA5}">
                      <a16:colId xmlns="" xmlns:a16="http://schemas.microsoft.com/office/drawing/2014/main" val="1583654677"/>
                    </a:ext>
                  </a:extLst>
                </a:gridCol>
              </a:tblGrid>
              <a:tr h="757614"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3.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Потери времени на ручное заполнение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добровольного информированного согласия на медицинское вмешательство (при наличии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соответствующих услуг в ИППСУ)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Отсутствие необходимого функционала в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используемом ПО «Катарсис»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3.1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Подготовить образец формы добровольного информированного согласия и передать ее специалистам ПО Катарсис для внедрения в систему.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Сокращение ВПП на 3 мин. (на 1 получателя услуг).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Конгоева А.С.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Кеслер О.В.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Белокосова О.Н.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02.06.25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06.06.25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Выполнено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28787872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363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A1B428A-DBC9-B6B6-272E-608849F709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38">
            <a:extLst>
              <a:ext uri="{FF2B5EF4-FFF2-40B4-BE49-F238E27FC236}">
                <a16:creationId xmlns="" xmlns:a16="http://schemas.microsoft.com/office/drawing/2014/main" id="{0B0AD5AC-2435-5D56-D331-5F56F24F6E81}"/>
              </a:ext>
            </a:extLst>
          </p:cNvPr>
          <p:cNvCxnSpPr>
            <a:cxnSpLocks/>
          </p:cNvCxnSpPr>
          <p:nvPr/>
        </p:nvCxnSpPr>
        <p:spPr>
          <a:xfrm>
            <a:off x="504180" y="1254346"/>
            <a:ext cx="342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50623CD-88EC-2F8B-846F-B188116C2E10}"/>
              </a:ext>
            </a:extLst>
          </p:cNvPr>
          <p:cNvSpPr txBox="1"/>
          <p:nvPr/>
        </p:nvSpPr>
        <p:spPr>
          <a:xfrm>
            <a:off x="504180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Проблема</a:t>
            </a:r>
          </a:p>
        </p:txBody>
      </p:sp>
      <p:cxnSp>
        <p:nvCxnSpPr>
          <p:cNvPr id="11" name="Straight Connector 38">
            <a:extLst>
              <a:ext uri="{FF2B5EF4-FFF2-40B4-BE49-F238E27FC236}">
                <a16:creationId xmlns="" xmlns:a16="http://schemas.microsoft.com/office/drawing/2014/main" id="{7F04C959-2B9D-E67D-23D5-EBA97501E780}"/>
              </a:ext>
            </a:extLst>
          </p:cNvPr>
          <p:cNvCxnSpPr>
            <a:cxnSpLocks/>
          </p:cNvCxnSpPr>
          <p:nvPr/>
        </p:nvCxnSpPr>
        <p:spPr>
          <a:xfrm>
            <a:off x="4408533" y="1254346"/>
            <a:ext cx="3420000" cy="0"/>
          </a:xfrm>
          <a:prstGeom prst="line">
            <a:avLst/>
          </a:prstGeom>
          <a:ln w="19050">
            <a:solidFill>
              <a:srgbClr val="1E85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>
            <a:extLst>
              <a:ext uri="{FF2B5EF4-FFF2-40B4-BE49-F238E27FC236}">
                <a16:creationId xmlns="" xmlns:a16="http://schemas.microsoft.com/office/drawing/2014/main" id="{D46BF68F-ECBE-CC94-B928-9C9DC0CA4118}"/>
              </a:ext>
            </a:extLst>
          </p:cNvPr>
          <p:cNvCxnSpPr>
            <a:cxnSpLocks/>
          </p:cNvCxnSpPr>
          <p:nvPr/>
        </p:nvCxnSpPr>
        <p:spPr>
          <a:xfrm>
            <a:off x="8312886" y="1254346"/>
            <a:ext cx="34200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B95BB6EE-B9FF-F059-83FC-68DAE8AA631C}"/>
              </a:ext>
            </a:extLst>
          </p:cNvPr>
          <p:cNvSpPr txBox="1"/>
          <p:nvPr/>
        </p:nvSpPr>
        <p:spPr>
          <a:xfrm>
            <a:off x="4100315" y="3830640"/>
            <a:ext cx="4086016" cy="220168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Проанализированы типичные ошибки, возникающие при работе с системой, получена обратная связь от непосредственных исполнителей процессов. Сформирован перечень документов, заполняемых вручную, и подготовлены их электронные формы для автоматизированного заполнения.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Разработаны предложения по комплексной доработке функционала ПО «Катарсис».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Разработанные предложения переданы представителям Комитета по социальной защите населения Ленинградской области для организации внедрения.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C7C4FB01-41F1-1D30-3D83-2BF1FA8B8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dirty="0">
                <a:solidFill>
                  <a:schemeClr val="accent5"/>
                </a:solidFill>
              </a:rPr>
              <a:t>Стратегическая проблема №3</a:t>
            </a:r>
            <a:r>
              <a:rPr lang="ru-RU" sz="1800" b="1" dirty="0">
                <a:solidFill>
                  <a:srgbClr val="0084B4"/>
                </a:solidFill>
              </a:rPr>
              <a:t>	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BF92A095-BC50-FA86-C0D5-C7A87A62CE34}"/>
              </a:ext>
            </a:extLst>
          </p:cNvPr>
          <p:cNvSpPr txBox="1"/>
          <p:nvPr/>
        </p:nvSpPr>
        <p:spPr>
          <a:xfrm>
            <a:off x="4408533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4B4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153E6BEC-E342-84BE-5BA3-299F47313411}"/>
              </a:ext>
            </a:extLst>
          </p:cNvPr>
          <p:cNvSpPr txBox="1"/>
          <p:nvPr/>
        </p:nvSpPr>
        <p:spPr>
          <a:xfrm>
            <a:off x="8312886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Результат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925AB001-0E99-B99F-8025-515AB1394F24}"/>
              </a:ext>
            </a:extLst>
          </p:cNvPr>
          <p:cNvSpPr txBox="1"/>
          <p:nvPr/>
        </p:nvSpPr>
        <p:spPr>
          <a:xfrm>
            <a:off x="459113" y="4076862"/>
            <a:ext cx="3688721" cy="24133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kumimoji="0" sz="2200" b="1" i="0" u="none" strike="noStrike" cap="none" spc="0" normalizeH="0" baseline="0">
                <a:ln>
                  <a:noFill/>
                </a:ln>
                <a:solidFill>
                  <a:srgbClr val="0087D2"/>
                </a:solidFill>
                <a:effectLst/>
                <a:uLnTx/>
                <a:uFillTx/>
                <a:latin typeface="PT Sans" panose="020B0604020202020204" charset="-52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Потери времени на ручное заполнение бланков и форм, отсутствующих в используемом автоматизированном ПО, а также на ручное форматирование документов, подготовленных с использованием автоматизированного ПО</a:t>
            </a:r>
            <a:endParaRPr lang="ru-RU" sz="700" dirty="0">
              <a:solidFill>
                <a:srgbClr val="171616"/>
              </a:solidFill>
              <a:latin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A356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Ключевые причины: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Отсутствие необходимого функционала и сбои в работе используемого ПО «Катарсис»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97EECEE1-0320-B0AF-76BA-0832CEA536FE}"/>
              </a:ext>
            </a:extLst>
          </p:cNvPr>
          <p:cNvCxnSpPr>
            <a:cxnSpLocks/>
          </p:cNvCxnSpPr>
          <p:nvPr/>
        </p:nvCxnSpPr>
        <p:spPr>
          <a:xfrm>
            <a:off x="4165792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ашивка 4">
            <a:extLst>
              <a:ext uri="{FF2B5EF4-FFF2-40B4-BE49-F238E27FC236}">
                <a16:creationId xmlns="" xmlns:a16="http://schemas.microsoft.com/office/drawing/2014/main" id="{B9739C75-9453-D379-7755-6B2860A137A5}"/>
              </a:ext>
            </a:extLst>
          </p:cNvPr>
          <p:cNvSpPr/>
          <p:nvPr/>
        </p:nvSpPr>
        <p:spPr>
          <a:xfrm>
            <a:off x="4147834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D0DCA416-79B8-4387-4150-D13611083A63}"/>
              </a:ext>
            </a:extLst>
          </p:cNvPr>
          <p:cNvCxnSpPr>
            <a:cxnSpLocks/>
          </p:cNvCxnSpPr>
          <p:nvPr/>
        </p:nvCxnSpPr>
        <p:spPr>
          <a:xfrm>
            <a:off x="4165792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Взрыв: 8 точек 37">
            <a:extLst>
              <a:ext uri="{FF2B5EF4-FFF2-40B4-BE49-F238E27FC236}">
                <a16:creationId xmlns="" xmlns:a16="http://schemas.microsoft.com/office/drawing/2014/main" id="{1620A148-66EC-54A0-8D2E-89D8917379F5}"/>
              </a:ext>
            </a:extLst>
          </p:cNvPr>
          <p:cNvSpPr/>
          <p:nvPr/>
        </p:nvSpPr>
        <p:spPr>
          <a:xfrm>
            <a:off x="459113" y="4111552"/>
            <a:ext cx="275084" cy="17701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9AF7DBC-B599-FBE3-BBD9-9851E53AFAF0}"/>
              </a:ext>
            </a:extLst>
          </p:cNvPr>
          <p:cNvSpPr txBox="1"/>
          <p:nvPr/>
        </p:nvSpPr>
        <p:spPr>
          <a:xfrm>
            <a:off x="8215950" y="3918100"/>
            <a:ext cx="3896269" cy="231617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 lvl="0">
              <a:spcBef>
                <a:spcPct val="0"/>
              </a:spcBef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Предложения приняты </a:t>
            </a:r>
            <a:r>
              <a:rPr lang="ru-RU" sz="1200" b="0" dirty="0">
                <a:solidFill>
                  <a:srgbClr val="171616"/>
                </a:solidFill>
                <a:latin typeface="Verdana"/>
              </a:rPr>
              <a:t>специалистами ПО «Катарсис» к исполнению. Доработка системы осуществляется в текущем режиме, во взаимодействии с непосредственными исполнителями. 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50079551-5F9A-DAE3-A9F6-70CC5D705B56}"/>
              </a:ext>
            </a:extLst>
          </p:cNvPr>
          <p:cNvCxnSpPr>
            <a:cxnSpLocks/>
          </p:cNvCxnSpPr>
          <p:nvPr/>
        </p:nvCxnSpPr>
        <p:spPr>
          <a:xfrm>
            <a:off x="8091686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ашивка 4">
            <a:extLst>
              <a:ext uri="{FF2B5EF4-FFF2-40B4-BE49-F238E27FC236}">
                <a16:creationId xmlns="" xmlns:a16="http://schemas.microsoft.com/office/drawing/2014/main" id="{62AF3ADD-9AD7-A23B-3B78-86F2E75321A6}"/>
              </a:ext>
            </a:extLst>
          </p:cNvPr>
          <p:cNvSpPr/>
          <p:nvPr/>
        </p:nvSpPr>
        <p:spPr>
          <a:xfrm>
            <a:off x="8073728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39DFA345-0BA0-9414-24B8-5D832FB0FD3E}"/>
              </a:ext>
            </a:extLst>
          </p:cNvPr>
          <p:cNvCxnSpPr>
            <a:cxnSpLocks/>
          </p:cNvCxnSpPr>
          <p:nvPr/>
        </p:nvCxnSpPr>
        <p:spPr>
          <a:xfrm>
            <a:off x="8091686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ABE1FF9E-A66D-7C7E-091B-89FCCD0A00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938" y="1330728"/>
            <a:ext cx="2811063" cy="2811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Группа 20">
            <a:extLst>
              <a:ext uri="{FF2B5EF4-FFF2-40B4-BE49-F238E27FC236}">
                <a16:creationId xmlns="" xmlns:a16="http://schemas.microsoft.com/office/drawing/2014/main" id="{CBB8A4B1-C751-88D5-A6F2-FEE4E5A1C45C}"/>
              </a:ext>
            </a:extLst>
          </p:cNvPr>
          <p:cNvGrpSpPr/>
          <p:nvPr/>
        </p:nvGrpSpPr>
        <p:grpSpPr>
          <a:xfrm>
            <a:off x="4363631" y="1646674"/>
            <a:ext cx="3615453" cy="2053460"/>
            <a:chOff x="74645" y="759412"/>
            <a:chExt cx="10193694" cy="5789687"/>
          </a:xfrm>
        </p:grpSpPr>
        <p:pic>
          <p:nvPicPr>
            <p:cNvPr id="16" name="Рисунок 15">
              <a:extLst>
                <a:ext uri="{FF2B5EF4-FFF2-40B4-BE49-F238E27FC236}">
                  <a16:creationId xmlns="" xmlns:a16="http://schemas.microsoft.com/office/drawing/2014/main" id="{19D41254-0C8D-C5CB-198D-EB64980D7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4645" y="759412"/>
              <a:ext cx="8210940" cy="38270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7" name="Рисунок 16">
              <a:extLst>
                <a:ext uri="{FF2B5EF4-FFF2-40B4-BE49-F238E27FC236}">
                  <a16:creationId xmlns="" xmlns:a16="http://schemas.microsoft.com/office/drawing/2014/main" id="{5F3140E2-E67D-07C8-6592-131E792BA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215257" y="4122770"/>
              <a:ext cx="7949682" cy="2426329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8" name="Рисунок 17">
              <a:extLst>
                <a:ext uri="{FF2B5EF4-FFF2-40B4-BE49-F238E27FC236}">
                  <a16:creationId xmlns="" xmlns:a16="http://schemas.microsoft.com/office/drawing/2014/main" id="{B5B4D187-B6CE-6939-38CF-FA764F76DE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88848" y="2751365"/>
              <a:ext cx="3032448" cy="283770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9" name="Рисунок 18">
              <a:extLst>
                <a:ext uri="{FF2B5EF4-FFF2-40B4-BE49-F238E27FC236}">
                  <a16:creationId xmlns="" xmlns:a16="http://schemas.microsoft.com/office/drawing/2014/main" id="{2EB58F08-C142-B6C4-2757-BF9823505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677678" y="2330194"/>
              <a:ext cx="4590661" cy="1732428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</p:grp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D195F1BE-CE56-5132-DB4F-2AF2CC59C13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09085" y="2134991"/>
            <a:ext cx="3109997" cy="840042"/>
          </a:xfrm>
          <a:prstGeom prst="rect">
            <a:avLst/>
          </a:prstGeom>
          <a:ln w="15875">
            <a:solidFill>
              <a:srgbClr val="0070C0"/>
            </a:solidFill>
          </a:ln>
        </p:spPr>
      </p:pic>
    </p:spTree>
    <p:extLst>
      <p:ext uri="{BB962C8B-B14F-4D97-AF65-F5344CB8AC3E}">
        <p14:creationId xmlns:p14="http://schemas.microsoft.com/office/powerpoint/2010/main" val="1930725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274CCB5-3A56-B4D0-DEAE-483E22D6A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F536FA6B-7B78-3B35-D7DE-9D1ADD09A4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№1 (надомное обслуживание) (4/5)</a:t>
            </a:r>
            <a:endParaRPr lang="ru-RU" sz="1800" dirty="0">
              <a:solidFill>
                <a:srgbClr val="EE000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800D4FB6-0268-C0E3-F897-EBE4310501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6519687"/>
              </p:ext>
            </p:extLst>
          </p:nvPr>
        </p:nvGraphicFramePr>
        <p:xfrm>
          <a:off x="527050" y="855663"/>
          <a:ext cx="11558065" cy="4435507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3911">
                  <a:extLst>
                    <a:ext uri="{9D8B030D-6E8A-4147-A177-3AD203B41FA5}">
                      <a16:colId xmlns="" xmlns:a16="http://schemas.microsoft.com/office/drawing/2014/main" val="3300427252"/>
                    </a:ext>
                  </a:extLst>
                </a:gridCol>
                <a:gridCol w="1257798">
                  <a:extLst>
                    <a:ext uri="{9D8B030D-6E8A-4147-A177-3AD203B41FA5}">
                      <a16:colId xmlns="" xmlns:a16="http://schemas.microsoft.com/office/drawing/2014/main" val="2840188610"/>
                    </a:ext>
                  </a:extLst>
                </a:gridCol>
                <a:gridCol w="1408923">
                  <a:extLst>
                    <a:ext uri="{9D8B030D-6E8A-4147-A177-3AD203B41FA5}">
                      <a16:colId xmlns="" xmlns:a16="http://schemas.microsoft.com/office/drawing/2014/main" val="709480533"/>
                    </a:ext>
                  </a:extLst>
                </a:gridCol>
                <a:gridCol w="447869">
                  <a:extLst>
                    <a:ext uri="{9D8B030D-6E8A-4147-A177-3AD203B41FA5}">
                      <a16:colId xmlns="" xmlns:a16="http://schemas.microsoft.com/office/drawing/2014/main" val="3927719097"/>
                    </a:ext>
                  </a:extLst>
                </a:gridCol>
                <a:gridCol w="3284376">
                  <a:extLst>
                    <a:ext uri="{9D8B030D-6E8A-4147-A177-3AD203B41FA5}">
                      <a16:colId xmlns="" xmlns:a16="http://schemas.microsoft.com/office/drawing/2014/main" val="2376807179"/>
                    </a:ext>
                  </a:extLst>
                </a:gridCol>
                <a:gridCol w="1026367">
                  <a:extLst>
                    <a:ext uri="{9D8B030D-6E8A-4147-A177-3AD203B41FA5}">
                      <a16:colId xmlns="" xmlns:a16="http://schemas.microsoft.com/office/drawing/2014/main" val="1160598161"/>
                    </a:ext>
                  </a:extLst>
                </a:gridCol>
                <a:gridCol w="895739">
                  <a:extLst>
                    <a:ext uri="{9D8B030D-6E8A-4147-A177-3AD203B41FA5}">
                      <a16:colId xmlns="" xmlns:a16="http://schemas.microsoft.com/office/drawing/2014/main" val="3972226891"/>
                    </a:ext>
                  </a:extLst>
                </a:gridCol>
                <a:gridCol w="737118">
                  <a:extLst>
                    <a:ext uri="{9D8B030D-6E8A-4147-A177-3AD203B41FA5}">
                      <a16:colId xmlns="" xmlns:a16="http://schemas.microsoft.com/office/drawing/2014/main" val="505732409"/>
                    </a:ext>
                  </a:extLst>
                </a:gridCol>
                <a:gridCol w="671804">
                  <a:extLst>
                    <a:ext uri="{9D8B030D-6E8A-4147-A177-3AD203B41FA5}">
                      <a16:colId xmlns="" xmlns:a16="http://schemas.microsoft.com/office/drawing/2014/main" val="4245384476"/>
                    </a:ext>
                  </a:extLst>
                </a:gridCol>
                <a:gridCol w="793102">
                  <a:extLst>
                    <a:ext uri="{9D8B030D-6E8A-4147-A177-3AD203B41FA5}">
                      <a16:colId xmlns="" xmlns:a16="http://schemas.microsoft.com/office/drawing/2014/main" val="1395718469"/>
                    </a:ext>
                  </a:extLst>
                </a:gridCol>
                <a:gridCol w="851058">
                  <a:extLst>
                    <a:ext uri="{9D8B030D-6E8A-4147-A177-3AD203B41FA5}">
                      <a16:colId xmlns="" xmlns:a16="http://schemas.microsoft.com/office/drawing/2014/main" val="3859267234"/>
                    </a:ext>
                  </a:extLst>
                </a:gridCol>
              </a:tblGrid>
              <a:tr h="939734"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6.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Ведение двух отдельных журналов: журнал учета получателей услуг и реестр личных дел</a:t>
                      </a:r>
                      <a:br>
                        <a:rPr lang="ru-RU" sz="1050" u="none" strike="noStrike" dirty="0">
                          <a:effectLst/>
                        </a:rPr>
                      </a:br>
                      <a:r>
                        <a:rPr lang="ru-RU" sz="1050" u="none" strike="noStrike" dirty="0">
                          <a:effectLst/>
                        </a:rPr>
                        <a:t>получателей услуг с однотипной информацией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Наличие требований НПА, не</a:t>
                      </a:r>
                      <a:br>
                        <a:rPr lang="ru-RU" sz="1050" u="none" strike="noStrike">
                          <a:effectLst/>
                        </a:rPr>
                      </a:br>
                      <a:r>
                        <a:rPr lang="ru-RU" sz="1050" u="none" strike="noStrike">
                          <a:effectLst/>
                        </a:rPr>
                        <a:t>соответствующих современному состоянию</a:t>
                      </a:r>
                      <a:br>
                        <a:rPr lang="ru-RU" sz="1050" u="none" strike="noStrike">
                          <a:effectLst/>
                        </a:rPr>
                      </a:br>
                      <a:r>
                        <a:rPr lang="ru-RU" sz="1050" u="none" strike="noStrike">
                          <a:effectLst/>
                        </a:rPr>
                        <a:t>процесса.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6.1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Провести анализ актуальности для текущей работы требований</a:t>
                      </a:r>
                      <a:br>
                        <a:rPr lang="ru-RU" sz="1050" u="none" strike="noStrike">
                          <a:effectLst/>
                        </a:rPr>
                      </a:br>
                      <a:r>
                        <a:rPr lang="ru-RU" sz="1050" u="none" strike="noStrike">
                          <a:effectLst/>
                        </a:rPr>
                        <a:t>распоряжения Комитета по социальной защите населения Ленинградской</a:t>
                      </a:r>
                      <a:br>
                        <a:rPr lang="ru-RU" sz="1050" u="none" strike="noStrike">
                          <a:effectLst/>
                        </a:rPr>
                      </a:br>
                      <a:r>
                        <a:rPr lang="ru-RU" sz="1050" u="none" strike="noStrike">
                          <a:effectLst/>
                        </a:rPr>
                        <a:t>области от 19.12. 2018 г № 1194 «Об утверждении форм…» в части ведения</a:t>
                      </a:r>
                      <a:br>
                        <a:rPr lang="ru-RU" sz="1050" u="none" strike="noStrike">
                          <a:effectLst/>
                        </a:rPr>
                      </a:br>
                      <a:r>
                        <a:rPr lang="ru-RU" sz="1050" u="none" strike="noStrike">
                          <a:effectLst/>
                        </a:rPr>
                        <a:t>указанных журналов.</a:t>
                      </a:r>
                      <a:br>
                        <a:rPr lang="ru-RU" sz="1050" u="none" strike="noStrike">
                          <a:effectLst/>
                        </a:rPr>
                      </a:b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Ликвидация дублирующих журналов. 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Большакова О.Н.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28.04.25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30.04.25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Выполнено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 Признаны актуальными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1225347592"/>
                  </a:ext>
                </a:extLst>
              </a:tr>
              <a:tr h="31498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6.2</a:t>
                      </a:r>
                      <a:endParaRPr lang="ru-RU" sz="105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При установлении актуальности указанных журналов – организация работы по внесению изменений в распоряжение Комитета по социальной защите населения Ленинградской области от 19.12. 2018 г № 1194 «Об утверждении форм…» в части объединения журналов в один и ведения журнала в специализированном программном продукте («Катарсис» или иное ПО).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Большакова О.Н.</a:t>
                      </a:r>
                      <a:br>
                        <a:rPr lang="ru-RU" sz="1050" u="none" strike="noStrike" dirty="0">
                          <a:effectLst/>
                        </a:rPr>
                      </a:br>
                      <a:r>
                        <a:rPr lang="ru-RU" sz="1050" u="none" strike="noStrike" dirty="0">
                          <a:effectLst/>
                        </a:rPr>
                        <a:t>Карпов И.Н.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16.05.25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30.06.25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Выполнено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1050" u="none" strike="noStrike" dirty="0">
                          <a:effectLst/>
                        </a:rPr>
                        <a:t>Изменения внесены</a:t>
                      </a:r>
                      <a:endParaRPr lang="ru-RU" sz="105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16661530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49154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87D16B9-ABEE-FE15-556F-BC49D1503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799A94F2-447A-7B20-E2FB-1F58423C9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accent5">
                    <a:lumMod val="75000"/>
                  </a:schemeClr>
                </a:solidFill>
              </a:rPr>
              <a:t>Изменение действующих форм журналов, утвержденных Распоряжением № 1194 (предложения)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="" xmlns:a16="http://schemas.microsoft.com/office/drawing/2014/main" id="{13A0C155-78D7-6E16-E913-671B841CA0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6786868" y="-507631"/>
            <a:ext cx="2740640" cy="5091830"/>
          </a:xfrm>
          <a:prstGeom prst="rect">
            <a:avLst/>
          </a:prstGeom>
          <a:ln w="38100">
            <a:solidFill>
              <a:srgbClr val="EE0000"/>
            </a:solidFill>
          </a:ln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FBD1778-CD53-4807-A63B-EAACC2BE1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398" y="668942"/>
            <a:ext cx="4631311" cy="2739662"/>
          </a:xfrm>
          <a:prstGeom prst="rect">
            <a:avLst/>
          </a:prstGeom>
          <a:ln w="38100">
            <a:solidFill>
              <a:srgbClr val="EE0000"/>
            </a:solidFill>
          </a:ln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FC28BA5B-5708-BD7A-2849-9D5EDC1920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443" y="3966139"/>
            <a:ext cx="10985369" cy="2499665"/>
          </a:xfrm>
          <a:prstGeom prst="rect">
            <a:avLst/>
          </a:prstGeom>
          <a:ln w="38100">
            <a:solidFill>
              <a:srgbClr val="00B050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54907691-C0E9-56E1-3930-1469CE9D6662}"/>
              </a:ext>
            </a:extLst>
          </p:cNvPr>
          <p:cNvSpPr txBox="1"/>
          <p:nvPr/>
        </p:nvSpPr>
        <p:spPr>
          <a:xfrm>
            <a:off x="919754" y="667964"/>
            <a:ext cx="113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E0000"/>
                </a:solidFill>
              </a:rPr>
              <a:t>Журнал 1</a:t>
            </a:r>
            <a:endParaRPr lang="ru-RU" dirty="0">
              <a:solidFill>
                <a:srgbClr val="EE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5E468A24-81B9-06ED-FDB7-90C0B47C615B}"/>
              </a:ext>
            </a:extLst>
          </p:cNvPr>
          <p:cNvSpPr txBox="1"/>
          <p:nvPr/>
        </p:nvSpPr>
        <p:spPr>
          <a:xfrm>
            <a:off x="5664984" y="667964"/>
            <a:ext cx="11382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EE0000"/>
                </a:solidFill>
              </a:rPr>
              <a:t>Журнал 2</a:t>
            </a:r>
            <a:endParaRPr lang="ru-RU" dirty="0">
              <a:solidFill>
                <a:srgbClr val="EE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BFA6F8A-7CEC-37BF-14A4-9180C2904B5E}"/>
              </a:ext>
            </a:extLst>
          </p:cNvPr>
          <p:cNvSpPr txBox="1"/>
          <p:nvPr/>
        </p:nvSpPr>
        <p:spPr>
          <a:xfrm>
            <a:off x="741442" y="3596805"/>
            <a:ext cx="48392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solidFill>
                  <a:srgbClr val="00B050"/>
                </a:solidFill>
              </a:rPr>
              <a:t>Объединенная форма журнала</a:t>
            </a:r>
            <a:endParaRPr lang="ru-RU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027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9F0557C-9A69-3D16-52C4-501EC7CA1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38">
            <a:extLst>
              <a:ext uri="{FF2B5EF4-FFF2-40B4-BE49-F238E27FC236}">
                <a16:creationId xmlns="" xmlns:a16="http://schemas.microsoft.com/office/drawing/2014/main" id="{21AAF384-8E49-97C6-38E8-19D105E56617}"/>
              </a:ext>
            </a:extLst>
          </p:cNvPr>
          <p:cNvCxnSpPr>
            <a:cxnSpLocks/>
          </p:cNvCxnSpPr>
          <p:nvPr/>
        </p:nvCxnSpPr>
        <p:spPr>
          <a:xfrm>
            <a:off x="504180" y="1254346"/>
            <a:ext cx="342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304DB5E4-4FA0-1216-D91B-A805A43BBAA1}"/>
              </a:ext>
            </a:extLst>
          </p:cNvPr>
          <p:cNvSpPr txBox="1"/>
          <p:nvPr/>
        </p:nvSpPr>
        <p:spPr>
          <a:xfrm>
            <a:off x="504180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Проблема</a:t>
            </a:r>
          </a:p>
        </p:txBody>
      </p:sp>
      <p:cxnSp>
        <p:nvCxnSpPr>
          <p:cNvPr id="11" name="Straight Connector 38">
            <a:extLst>
              <a:ext uri="{FF2B5EF4-FFF2-40B4-BE49-F238E27FC236}">
                <a16:creationId xmlns="" xmlns:a16="http://schemas.microsoft.com/office/drawing/2014/main" id="{724F2F75-44BE-5035-0E03-DDCC70DB7D32}"/>
              </a:ext>
            </a:extLst>
          </p:cNvPr>
          <p:cNvCxnSpPr>
            <a:cxnSpLocks/>
          </p:cNvCxnSpPr>
          <p:nvPr/>
        </p:nvCxnSpPr>
        <p:spPr>
          <a:xfrm>
            <a:off x="4408533" y="1254346"/>
            <a:ext cx="3420000" cy="0"/>
          </a:xfrm>
          <a:prstGeom prst="line">
            <a:avLst/>
          </a:prstGeom>
          <a:ln w="19050">
            <a:solidFill>
              <a:srgbClr val="1E85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>
            <a:extLst>
              <a:ext uri="{FF2B5EF4-FFF2-40B4-BE49-F238E27FC236}">
                <a16:creationId xmlns="" xmlns:a16="http://schemas.microsoft.com/office/drawing/2014/main" id="{89EE391B-FDAF-FBC9-9814-858E92775C05}"/>
              </a:ext>
            </a:extLst>
          </p:cNvPr>
          <p:cNvCxnSpPr>
            <a:cxnSpLocks/>
          </p:cNvCxnSpPr>
          <p:nvPr/>
        </p:nvCxnSpPr>
        <p:spPr>
          <a:xfrm>
            <a:off x="8312886" y="1254346"/>
            <a:ext cx="34200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0DED82F5-2C2A-993D-7F86-8B504047CB6F}"/>
              </a:ext>
            </a:extLst>
          </p:cNvPr>
          <p:cNvSpPr txBox="1"/>
          <p:nvPr/>
        </p:nvSpPr>
        <p:spPr>
          <a:xfrm>
            <a:off x="4100315" y="3830640"/>
            <a:ext cx="4086016" cy="220168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228600" lvl="0" indent="-228600" defTabSz="9144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Проанализировано содержание </a:t>
            </a:r>
            <a:r>
              <a:rPr lang="ru-RU" sz="1200" dirty="0"/>
              <a:t>распоряжения Комитета по социальной защите населения Ленинградской области от 19.12. 2018 г № 1194                          «Об утверждении форм…». </a:t>
            </a:r>
          </a:p>
          <a:p>
            <a:pPr marL="228600" lvl="0" indent="-228600" defTabSz="9144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Разработаны комплексные предложения по внесению изменений в содержание вышеуказанного распоряжения в соответствии с актуальными потребностями организации социального обслуживания.</a:t>
            </a:r>
          </a:p>
          <a:p>
            <a:pPr marL="228600" lvl="0" indent="-228600" defTabSz="9144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Разработанные предложения переданы представителям Комитета по социальной защите населения Ленинградской области для анализа и реализации. 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329BF022-23CE-827B-1FB6-19333EB32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dirty="0">
                <a:solidFill>
                  <a:schemeClr val="accent5"/>
                </a:solidFill>
              </a:rPr>
              <a:t>Стратегическая проблема №4</a:t>
            </a:r>
            <a:r>
              <a:rPr lang="ru-RU" sz="1800" b="1" dirty="0">
                <a:solidFill>
                  <a:srgbClr val="0084B4"/>
                </a:solidFill>
              </a:rPr>
              <a:t>	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A8E014C-FCB9-E06A-059E-26E6CAE3B396}"/>
              </a:ext>
            </a:extLst>
          </p:cNvPr>
          <p:cNvSpPr txBox="1"/>
          <p:nvPr/>
        </p:nvSpPr>
        <p:spPr>
          <a:xfrm>
            <a:off x="4408533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4B4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34F733AA-C5D5-4A63-67F6-AEE7E43722A8}"/>
              </a:ext>
            </a:extLst>
          </p:cNvPr>
          <p:cNvSpPr txBox="1"/>
          <p:nvPr/>
        </p:nvSpPr>
        <p:spPr>
          <a:xfrm>
            <a:off x="8312886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Результат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EB45B32A-362B-E25E-9154-1BEFCDCAF75D}"/>
              </a:ext>
            </a:extLst>
          </p:cNvPr>
          <p:cNvSpPr txBox="1"/>
          <p:nvPr/>
        </p:nvSpPr>
        <p:spPr>
          <a:xfrm>
            <a:off x="459113" y="4076862"/>
            <a:ext cx="3688721" cy="24133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kumimoji="0" sz="2200" b="1" i="0" u="none" strike="noStrike" cap="none" spc="0" normalizeH="0" baseline="0">
                <a:ln>
                  <a:noFill/>
                </a:ln>
                <a:solidFill>
                  <a:srgbClr val="0087D2"/>
                </a:solidFill>
                <a:effectLst/>
                <a:uLnTx/>
                <a:uFillTx/>
                <a:latin typeface="PT Sans" panose="020B0604020202020204" charset="-52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Наличие коллизий и/или устаревших требований в региональных нормативно-правовых актах (как об общем порядке работы, так и о наполнении личного дела получателя социальных услуг).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A356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Ключевые причины: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Отсутствие своевременных изменений в НПА, неактуальность требований для сложившегося порядка осуществления функций.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55B5CDB2-8E0F-256E-EC9E-14E1FAAEFA93}"/>
              </a:ext>
            </a:extLst>
          </p:cNvPr>
          <p:cNvCxnSpPr>
            <a:cxnSpLocks/>
          </p:cNvCxnSpPr>
          <p:nvPr/>
        </p:nvCxnSpPr>
        <p:spPr>
          <a:xfrm>
            <a:off x="4165792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ашивка 4">
            <a:extLst>
              <a:ext uri="{FF2B5EF4-FFF2-40B4-BE49-F238E27FC236}">
                <a16:creationId xmlns="" xmlns:a16="http://schemas.microsoft.com/office/drawing/2014/main" id="{538FEC34-F4FB-7D30-3160-B76C7E594AC0}"/>
              </a:ext>
            </a:extLst>
          </p:cNvPr>
          <p:cNvSpPr/>
          <p:nvPr/>
        </p:nvSpPr>
        <p:spPr>
          <a:xfrm>
            <a:off x="4147834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C674DF12-B4EB-7000-68CE-CC28A5118739}"/>
              </a:ext>
            </a:extLst>
          </p:cNvPr>
          <p:cNvCxnSpPr>
            <a:cxnSpLocks/>
          </p:cNvCxnSpPr>
          <p:nvPr/>
        </p:nvCxnSpPr>
        <p:spPr>
          <a:xfrm>
            <a:off x="4165792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Взрыв: 8 точек 37">
            <a:extLst>
              <a:ext uri="{FF2B5EF4-FFF2-40B4-BE49-F238E27FC236}">
                <a16:creationId xmlns="" xmlns:a16="http://schemas.microsoft.com/office/drawing/2014/main" id="{95EDAF4D-D82E-D6CA-9BA8-F8808928784E}"/>
              </a:ext>
            </a:extLst>
          </p:cNvPr>
          <p:cNvSpPr/>
          <p:nvPr/>
        </p:nvSpPr>
        <p:spPr>
          <a:xfrm>
            <a:off x="459113" y="4111552"/>
            <a:ext cx="275084" cy="17701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DAC9BE26-D2F8-A195-05CA-7AAD51BE4CA4}"/>
              </a:ext>
            </a:extLst>
          </p:cNvPr>
          <p:cNvSpPr txBox="1"/>
          <p:nvPr/>
        </p:nvSpPr>
        <p:spPr>
          <a:xfrm>
            <a:off x="8215950" y="3918100"/>
            <a:ext cx="3896269" cy="231617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 lvl="0">
              <a:spcBef>
                <a:spcPct val="0"/>
              </a:spcBef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Изменения внесены. В том числе пересмотрен перечень документов, включаемых в личное дело получателя социальных услуг.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E8F15734-C523-F23F-A82D-7589A2130968}"/>
              </a:ext>
            </a:extLst>
          </p:cNvPr>
          <p:cNvCxnSpPr>
            <a:cxnSpLocks/>
          </p:cNvCxnSpPr>
          <p:nvPr/>
        </p:nvCxnSpPr>
        <p:spPr>
          <a:xfrm>
            <a:off x="8091686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ашивка 4">
            <a:extLst>
              <a:ext uri="{FF2B5EF4-FFF2-40B4-BE49-F238E27FC236}">
                <a16:creationId xmlns="" xmlns:a16="http://schemas.microsoft.com/office/drawing/2014/main" id="{CD24C8BC-D46F-4E83-8AF8-C589875CAE72}"/>
              </a:ext>
            </a:extLst>
          </p:cNvPr>
          <p:cNvSpPr/>
          <p:nvPr/>
        </p:nvSpPr>
        <p:spPr>
          <a:xfrm>
            <a:off x="8073728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73FFAF3E-EB46-200E-9C98-24CC7AFAC0D9}"/>
              </a:ext>
            </a:extLst>
          </p:cNvPr>
          <p:cNvCxnSpPr>
            <a:cxnSpLocks/>
          </p:cNvCxnSpPr>
          <p:nvPr/>
        </p:nvCxnSpPr>
        <p:spPr>
          <a:xfrm>
            <a:off x="8091686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CCC1B4F2-1D80-F598-6F52-2C7453EEC3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427" y="1294931"/>
            <a:ext cx="2781931" cy="278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7DFE8E7-F32E-ED60-5C31-43BEDD5DB4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3691" y="1450717"/>
            <a:ext cx="3499263" cy="2379923"/>
          </a:xfrm>
          <a:prstGeom prst="rect">
            <a:avLst/>
          </a:prstGeom>
          <a:ln>
            <a:solidFill>
              <a:srgbClr val="0070C0"/>
            </a:solidFill>
          </a:ln>
        </p:spPr>
      </p:pic>
      <p:grpSp>
        <p:nvGrpSpPr>
          <p:cNvPr id="16" name="Группа 15">
            <a:extLst>
              <a:ext uri="{FF2B5EF4-FFF2-40B4-BE49-F238E27FC236}">
                <a16:creationId xmlns="" xmlns:a16="http://schemas.microsoft.com/office/drawing/2014/main" id="{9506365D-44CE-DD5F-1B77-03D2A173482B}"/>
              </a:ext>
            </a:extLst>
          </p:cNvPr>
          <p:cNvGrpSpPr/>
          <p:nvPr/>
        </p:nvGrpSpPr>
        <p:grpSpPr>
          <a:xfrm>
            <a:off x="8347826" y="2247491"/>
            <a:ext cx="3669754" cy="791436"/>
            <a:chOff x="8347826" y="2723648"/>
            <a:chExt cx="3669754" cy="791436"/>
          </a:xfrm>
        </p:grpSpPr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44E42192-8B49-26A2-C5B4-720ECC9339D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47826" y="2933700"/>
              <a:ext cx="3669754" cy="581384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="" xmlns:a16="http://schemas.microsoft.com/office/drawing/2014/main" id="{605F30B5-E8CF-03CA-4D4F-9C0FA5D6D08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347826" y="2723648"/>
              <a:ext cx="1529639" cy="1912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1221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E8564C9-46A8-B83A-CF25-36A4B401F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6AE47AC-B8C2-26E4-16F9-3D3D946664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№1 (надомное обслуживание) (5/5)</a:t>
            </a:r>
            <a:endParaRPr lang="ru-RU" sz="1800" dirty="0">
              <a:solidFill>
                <a:srgbClr val="EE0000"/>
              </a:solidFill>
            </a:endParaRP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="" xmlns:a16="http://schemas.microsoft.com/office/drawing/2014/main" id="{3D5FAA61-F3DC-8F7C-E722-4A8F1C7CC2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604735"/>
              </p:ext>
            </p:extLst>
          </p:nvPr>
        </p:nvGraphicFramePr>
        <p:xfrm>
          <a:off x="338966" y="667965"/>
          <a:ext cx="11558063" cy="2827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3911">
                  <a:extLst>
                    <a:ext uri="{9D8B030D-6E8A-4147-A177-3AD203B41FA5}">
                      <a16:colId xmlns="" xmlns:a16="http://schemas.microsoft.com/office/drawing/2014/main" val="1444676445"/>
                    </a:ext>
                  </a:extLst>
                </a:gridCol>
                <a:gridCol w="1577386">
                  <a:extLst>
                    <a:ext uri="{9D8B030D-6E8A-4147-A177-3AD203B41FA5}">
                      <a16:colId xmlns="" xmlns:a16="http://schemas.microsoft.com/office/drawing/2014/main" val="326711451"/>
                    </a:ext>
                  </a:extLst>
                </a:gridCol>
                <a:gridCol w="1001077">
                  <a:extLst>
                    <a:ext uri="{9D8B030D-6E8A-4147-A177-3AD203B41FA5}">
                      <a16:colId xmlns="" xmlns:a16="http://schemas.microsoft.com/office/drawing/2014/main" val="3970482230"/>
                    </a:ext>
                  </a:extLst>
                </a:gridCol>
                <a:gridCol w="320040">
                  <a:extLst>
                    <a:ext uri="{9D8B030D-6E8A-4147-A177-3AD203B41FA5}">
                      <a16:colId xmlns="" xmlns:a16="http://schemas.microsoft.com/office/drawing/2014/main" val="3860206702"/>
                    </a:ext>
                  </a:extLst>
                </a:gridCol>
                <a:gridCol w="3167956">
                  <a:extLst>
                    <a:ext uri="{9D8B030D-6E8A-4147-A177-3AD203B41FA5}">
                      <a16:colId xmlns="" xmlns:a16="http://schemas.microsoft.com/office/drawing/2014/main" val="3967254307"/>
                    </a:ext>
                  </a:extLst>
                </a:gridCol>
                <a:gridCol w="1065229">
                  <a:extLst>
                    <a:ext uri="{9D8B030D-6E8A-4147-A177-3AD203B41FA5}">
                      <a16:colId xmlns="" xmlns:a16="http://schemas.microsoft.com/office/drawing/2014/main" val="1954151074"/>
                    </a:ext>
                  </a:extLst>
                </a:gridCol>
                <a:gridCol w="1036948">
                  <a:extLst>
                    <a:ext uri="{9D8B030D-6E8A-4147-A177-3AD203B41FA5}">
                      <a16:colId xmlns="" xmlns:a16="http://schemas.microsoft.com/office/drawing/2014/main" val="182793856"/>
                    </a:ext>
                  </a:extLst>
                </a:gridCol>
                <a:gridCol w="669303">
                  <a:extLst>
                    <a:ext uri="{9D8B030D-6E8A-4147-A177-3AD203B41FA5}">
                      <a16:colId xmlns="" xmlns:a16="http://schemas.microsoft.com/office/drawing/2014/main" val="1990010533"/>
                    </a:ext>
                  </a:extLst>
                </a:gridCol>
                <a:gridCol w="753695">
                  <a:extLst>
                    <a:ext uri="{9D8B030D-6E8A-4147-A177-3AD203B41FA5}">
                      <a16:colId xmlns="" xmlns:a16="http://schemas.microsoft.com/office/drawing/2014/main" val="2206572208"/>
                    </a:ext>
                  </a:extLst>
                </a:gridCol>
                <a:gridCol w="754594">
                  <a:extLst>
                    <a:ext uri="{9D8B030D-6E8A-4147-A177-3AD203B41FA5}">
                      <a16:colId xmlns="" xmlns:a16="http://schemas.microsoft.com/office/drawing/2014/main" val="528389663"/>
                    </a:ext>
                  </a:extLst>
                </a:gridCol>
                <a:gridCol w="1027924">
                  <a:extLst>
                    <a:ext uri="{9D8B030D-6E8A-4147-A177-3AD203B41FA5}">
                      <a16:colId xmlns="" xmlns:a16="http://schemas.microsoft.com/office/drawing/2014/main" val="3048444812"/>
                    </a:ext>
                  </a:extLst>
                </a:gridCol>
              </a:tblGrid>
              <a:tr h="1497753"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7.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Хранение личных дел на бумажном носителе требует выделения мест хранения и организации архива.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Установленный порядок хранения личных дел на бумажном носителе.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7.1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Проведение анализа содержимого личных дел получателей услуг, определение документов, нахождение которых в личном деле не является необходимым для организации дальнейшей работы и ведения отчетности. 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Высвобождение мест хранения, оперативный доступ к материалам.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Котина Н.В.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Конгоева А.С.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Кеслер О.В.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Белокосова О.Н.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Черняева Е.В.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19.06.25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24.06.25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Предложения переданы для внесения изменений в распоряжение Комитета по социальной защите населения Ленинградской области от 19.12.2018 г. </a:t>
                      </a:r>
                    </a:p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№ 1194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2194125048"/>
                  </a:ext>
                </a:extLst>
              </a:tr>
              <a:tr h="1039395">
                <a:tc vMerge="1"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7.2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Организовать проведение совместного совещания со специалистами ЛОГБУ "Выборгский КЦСОН" по установлению единого перечня документов, хранящихся в личном деле получателя услуг.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Большакова О.Н. Котина Н.В.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25.06.25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26.07.25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Обсуждение состоялось в рабочем порядке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4095337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51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7A3E57A-12F9-1591-50FA-9CB778C82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8131756C-F7F2-F1D6-91BE-7AD22A95DA28}"/>
              </a:ext>
            </a:extLst>
          </p:cNvPr>
          <p:cNvSpPr txBox="1"/>
          <p:nvPr/>
        </p:nvSpPr>
        <p:spPr bwMode="auto">
          <a:xfrm>
            <a:off x="527051" y="152401"/>
            <a:ext cx="11106148" cy="5813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Карточка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проекта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ru-RU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итоговая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повышения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производительности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труда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Ленинградском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областном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государственном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бюджетном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учреждении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«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Тихвинский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комплексный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центр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социального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обслуживания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населения»</a:t>
            </a:r>
            <a:endParaRPr lang="en-US" sz="1300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F37C2880-1D33-0A22-9AB2-BB9648C8E253}"/>
              </a:ext>
            </a:extLst>
          </p:cNvPr>
          <p:cNvGrpSpPr/>
          <p:nvPr/>
        </p:nvGrpSpPr>
        <p:grpSpPr>
          <a:xfrm>
            <a:off x="541818" y="733786"/>
            <a:ext cx="11470757" cy="5752100"/>
            <a:chOff x="541818" y="733786"/>
            <a:chExt cx="11470757" cy="5752100"/>
          </a:xfrm>
        </p:grpSpPr>
        <p:pic>
          <p:nvPicPr>
            <p:cNvPr id="3" name="Рисунок 2">
              <a:extLst>
                <a:ext uri="{FF2B5EF4-FFF2-40B4-BE49-F238E27FC236}">
                  <a16:creationId xmlns="" xmlns:a16="http://schemas.microsoft.com/office/drawing/2014/main" id="{3C262513-889D-053A-D851-BD5498CF2A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818" y="733786"/>
              <a:ext cx="11470757" cy="5752100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9B59B638-4253-5B34-1455-90D57E06F2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258535" y="3682891"/>
              <a:ext cx="1280600" cy="174931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0072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5F3CC7C-3309-FB32-74AF-7773B8EE41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B9098237-8417-0BBA-0EC3-5DF945420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3986" y="4357397"/>
            <a:ext cx="2027833" cy="2084447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B3E64E25-023A-DD11-F051-86ADD55389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870" y="3429000"/>
            <a:ext cx="10546262" cy="2383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Надомное обслуживание:</a:t>
            </a:r>
          </a:p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Время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протекания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процесса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для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конкретного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получателя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услуг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сокращено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на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1,7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часа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  <a:endParaRPr kumimoji="0" lang="ru-RU" altLang="ru-RU" sz="1600" b="0" i="0" u="none" strike="noStrike" cap="none" normalizeH="0" baseline="0" dirty="0">
              <a:ln>
                <a:noFill/>
              </a:ln>
              <a:effectLst/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endParaRPr lang="ru-RU" altLang="ru-RU" sz="800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Общее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сокращение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трудоемкости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составляет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9 458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раб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altLang="ru-RU" sz="16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ч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елчасов</a:t>
            </a:r>
            <a:r>
              <a:rPr lang="ru-RU" altLang="ru-RU" sz="16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/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год</a:t>
            </a:r>
            <a:r>
              <a:rPr lang="ru-RU" alt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,</a:t>
            </a:r>
            <a:r>
              <a:rPr lang="ru-RU" altLang="ru-RU" sz="1600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</a:p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r>
              <a:rPr lang="ru-RU" altLang="ru-RU" sz="1600" dirty="0">
                <a:latin typeface="Verdana" panose="020B0604030504040204" pitchFamily="34" charset="0"/>
                <a:ea typeface="Verdana" panose="020B0604030504040204" pitchFamily="34" charset="0"/>
              </a:rPr>
              <a:t>или </a:t>
            </a:r>
            <a:r>
              <a:rPr lang="ru-RU" altLang="ru-RU" sz="16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3 152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ч/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часа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на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1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зав</a:t>
            </a:r>
            <a:r>
              <a:rPr kumimoji="0" lang="ru-RU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едующего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отделением</a:t>
            </a:r>
            <a:r>
              <a:rPr kumimoji="0" lang="ru-RU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надомного обслуживания.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D48B7D3C-2A42-C351-0D5A-E4BEF95FEA6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40400"/>
              </p:ext>
            </p:extLst>
          </p:nvPr>
        </p:nvGraphicFramePr>
        <p:xfrm>
          <a:off x="822869" y="767682"/>
          <a:ext cx="10546262" cy="2442775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981857">
                  <a:extLst>
                    <a:ext uri="{9D8B030D-6E8A-4147-A177-3AD203B41FA5}">
                      <a16:colId xmlns="" xmlns:a16="http://schemas.microsoft.com/office/drawing/2014/main" val="735478523"/>
                    </a:ext>
                  </a:extLst>
                </a:gridCol>
                <a:gridCol w="2188135">
                  <a:extLst>
                    <a:ext uri="{9D8B030D-6E8A-4147-A177-3AD203B41FA5}">
                      <a16:colId xmlns="" xmlns:a16="http://schemas.microsoft.com/office/drawing/2014/main" val="2078128532"/>
                    </a:ext>
                  </a:extLst>
                </a:gridCol>
                <a:gridCol w="2188135">
                  <a:extLst>
                    <a:ext uri="{9D8B030D-6E8A-4147-A177-3AD203B41FA5}">
                      <a16:colId xmlns="" xmlns:a16="http://schemas.microsoft.com/office/drawing/2014/main" val="3168533343"/>
                    </a:ext>
                  </a:extLst>
                </a:gridCol>
                <a:gridCol w="2188135">
                  <a:extLst>
                    <a:ext uri="{9D8B030D-6E8A-4147-A177-3AD203B41FA5}">
                      <a16:colId xmlns="" xmlns:a16="http://schemas.microsoft.com/office/drawing/2014/main" val="2218781378"/>
                    </a:ext>
                  </a:extLst>
                </a:gridCol>
              </a:tblGrid>
              <a:tr h="47303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Наименование показателя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Текущее значение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>
                          <a:effectLst/>
                        </a:rPr>
                        <a:t>Целевое значение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>
                          <a:effectLst/>
                        </a:rPr>
                        <a:t>Фактически достигнутое значение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/>
                </a:tc>
                <a:extLst>
                  <a:ext uri="{0D108BD9-81ED-4DB2-BD59-A6C34878D82A}">
                    <a16:rowId xmlns="" xmlns:a16="http://schemas.microsoft.com/office/drawing/2014/main" val="2022517113"/>
                  </a:ext>
                </a:extLst>
              </a:tr>
              <a:tr h="5758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u="none" strike="noStrike" kern="100" dirty="0">
                          <a:solidFill>
                            <a:srgbClr val="161616"/>
                          </a:solidFill>
                          <a:effectLst/>
                        </a:rPr>
                        <a:t>1. ВПП процесса №1, раб час 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 dirty="0">
                          <a:effectLst/>
                        </a:rPr>
                        <a:t>32,6</a:t>
                      </a:r>
                      <a:endParaRPr lang="ru-RU" sz="2000" b="0" u="none" strike="noStrike" dirty="0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 dirty="0">
                          <a:effectLst/>
                        </a:rPr>
                        <a:t>(на 1 получателя услуг)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>
                          <a:effectLst/>
                        </a:rPr>
                        <a:t>26,08</a:t>
                      </a:r>
                      <a:endParaRPr lang="ru-RU" sz="2000" b="0" u="none" strike="noStrike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>
                          <a:effectLst/>
                        </a:rPr>
                        <a:t>(сокращение на 20%)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>
                          <a:solidFill>
                            <a:srgbClr val="4EA72E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25,75 </a:t>
                      </a:r>
                      <a:endParaRPr lang="ru-RU" sz="12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>
                          <a:solidFill>
                            <a:srgbClr val="4EA72E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(сокращение на 21 %)</a:t>
                      </a:r>
                      <a:endParaRPr lang="ru-RU" sz="12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3129456671"/>
                  </a:ext>
                </a:extLst>
              </a:tr>
              <a:tr h="5758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u="none" strike="noStrike" kern="100" dirty="0">
                          <a:solidFill>
                            <a:srgbClr val="161616"/>
                          </a:solidFill>
                          <a:effectLst/>
                        </a:rPr>
                        <a:t>2. Трудоемкость процесса №1, раб челчас/год 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21018,4</a:t>
                      </a:r>
                      <a:endParaRPr lang="ru-RU" sz="2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11560,12</a:t>
                      </a:r>
                      <a:endParaRPr lang="ru-RU" sz="2000" b="1" u="none" strike="noStrike" dirty="0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(сокращение на 45%)</a:t>
                      </a:r>
                      <a:endParaRPr lang="ru-RU" sz="2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 dirty="0">
                          <a:solidFill>
                            <a:srgbClr val="4EA72E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11560,12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200" b="1" kern="100" dirty="0">
                          <a:solidFill>
                            <a:srgbClr val="4EA72E"/>
                          </a:solidFill>
                          <a:effectLst/>
                          <a:latin typeface="+mn-lt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(сокращение на 45 %)</a:t>
                      </a:r>
                      <a:endParaRPr lang="ru-RU" sz="1200" kern="100" dirty="0">
                        <a:effectLst/>
                        <a:latin typeface="+mn-lt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413308178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FC35FB7F-DE5A-7269-5FFC-0226CA733708}"/>
              </a:ext>
            </a:extLst>
          </p:cNvPr>
          <p:cNvSpPr txBox="1"/>
          <p:nvPr/>
        </p:nvSpPr>
        <p:spPr bwMode="auto">
          <a:xfrm>
            <a:off x="527051" y="152402"/>
            <a:ext cx="11106148" cy="3967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Фактически достигнутые показатели (расшифровка)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98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12CFF79-6290-7B3A-4B4C-ACFBE909CB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="" xmlns:a16="http://schemas.microsoft.com/office/drawing/2014/main" id="{29001C53-E9CE-C670-4A60-84F3002C80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3474" y="3214546"/>
            <a:ext cx="6981825" cy="42890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2. ИНФОРМАЦИЯ ПО ИТОГАМ ПРОЕКТА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Процесс «Организация работ для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обеспечения оказания услуг </a:t>
            </a:r>
            <a:r>
              <a:rPr lang="ru-RU" sz="18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в полустационарных организациях</a:t>
            </a: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(операции без контакта с получателями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услуг) пожилым гражданам в границах от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формирования графика предоставления</a:t>
            </a:r>
            <a:b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ru-RU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услуг до исполнения ИППСУ»</a:t>
            </a:r>
          </a:p>
        </p:txBody>
      </p:sp>
    </p:spTree>
    <p:extLst>
      <p:ext uri="{BB962C8B-B14F-4D97-AF65-F5344CB8AC3E}">
        <p14:creationId xmlns:p14="http://schemas.microsoft.com/office/powerpoint/2010/main" val="3934252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7F338E1-FF77-2515-F9F9-050A528E8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5D7E49FA-F18B-6BDE-0FE8-1528E5AECB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№2 (полустационар) (1/3)</a:t>
            </a:r>
            <a:endParaRPr lang="ru-RU" sz="1800" dirty="0">
              <a:solidFill>
                <a:srgbClr val="EE000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EF6F2C8D-A8F7-14FF-ED8D-31E77261E5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781969"/>
              </p:ext>
            </p:extLst>
          </p:nvPr>
        </p:nvGraphicFramePr>
        <p:xfrm>
          <a:off x="417830" y="603500"/>
          <a:ext cx="11332209" cy="45537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2222">
                  <a:extLst>
                    <a:ext uri="{9D8B030D-6E8A-4147-A177-3AD203B41FA5}">
                      <a16:colId xmlns="" xmlns:a16="http://schemas.microsoft.com/office/drawing/2014/main" val="846581574"/>
                    </a:ext>
                  </a:extLst>
                </a:gridCol>
                <a:gridCol w="1536220">
                  <a:extLst>
                    <a:ext uri="{9D8B030D-6E8A-4147-A177-3AD203B41FA5}">
                      <a16:colId xmlns="" xmlns:a16="http://schemas.microsoft.com/office/drawing/2014/main" val="542353772"/>
                    </a:ext>
                  </a:extLst>
                </a:gridCol>
                <a:gridCol w="1058888">
                  <a:extLst>
                    <a:ext uri="{9D8B030D-6E8A-4147-A177-3AD203B41FA5}">
                      <a16:colId xmlns="" xmlns:a16="http://schemas.microsoft.com/office/drawing/2014/main" val="511654346"/>
                    </a:ext>
                  </a:extLst>
                </a:gridCol>
                <a:gridCol w="510540">
                  <a:extLst>
                    <a:ext uri="{9D8B030D-6E8A-4147-A177-3AD203B41FA5}">
                      <a16:colId xmlns="" xmlns:a16="http://schemas.microsoft.com/office/drawing/2014/main" val="1576677857"/>
                    </a:ext>
                  </a:extLst>
                </a:gridCol>
                <a:gridCol w="3129306">
                  <a:extLst>
                    <a:ext uri="{9D8B030D-6E8A-4147-A177-3AD203B41FA5}">
                      <a16:colId xmlns="" xmlns:a16="http://schemas.microsoft.com/office/drawing/2014/main" val="1674109988"/>
                    </a:ext>
                  </a:extLst>
                </a:gridCol>
                <a:gridCol w="1140643">
                  <a:extLst>
                    <a:ext uri="{9D8B030D-6E8A-4147-A177-3AD203B41FA5}">
                      <a16:colId xmlns="" xmlns:a16="http://schemas.microsoft.com/office/drawing/2014/main" val="3200748779"/>
                    </a:ext>
                  </a:extLst>
                </a:gridCol>
                <a:gridCol w="895547">
                  <a:extLst>
                    <a:ext uri="{9D8B030D-6E8A-4147-A177-3AD203B41FA5}">
                      <a16:colId xmlns="" xmlns:a16="http://schemas.microsoft.com/office/drawing/2014/main" val="3463599246"/>
                    </a:ext>
                  </a:extLst>
                </a:gridCol>
                <a:gridCol w="575035">
                  <a:extLst>
                    <a:ext uri="{9D8B030D-6E8A-4147-A177-3AD203B41FA5}">
                      <a16:colId xmlns="" xmlns:a16="http://schemas.microsoft.com/office/drawing/2014/main" val="2866234658"/>
                    </a:ext>
                  </a:extLst>
                </a:gridCol>
                <a:gridCol w="565608">
                  <a:extLst>
                    <a:ext uri="{9D8B030D-6E8A-4147-A177-3AD203B41FA5}">
                      <a16:colId xmlns="" xmlns:a16="http://schemas.microsoft.com/office/drawing/2014/main" val="3674980357"/>
                    </a:ext>
                  </a:extLst>
                </a:gridCol>
                <a:gridCol w="880201">
                  <a:extLst>
                    <a:ext uri="{9D8B030D-6E8A-4147-A177-3AD203B41FA5}">
                      <a16:colId xmlns="" xmlns:a16="http://schemas.microsoft.com/office/drawing/2014/main" val="300798068"/>
                    </a:ext>
                  </a:extLst>
                </a:gridCol>
                <a:gridCol w="867999">
                  <a:extLst>
                    <a:ext uri="{9D8B030D-6E8A-4147-A177-3AD203B41FA5}">
                      <a16:colId xmlns="" xmlns:a16="http://schemas.microsoft.com/office/drawing/2014/main" val="2214352543"/>
                    </a:ext>
                  </a:extLst>
                </a:gridCol>
              </a:tblGrid>
              <a:tr h="30186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Проблема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Коренная причина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№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Мероприятие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Эффект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Ответственный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Дата начала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Дата окончания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>
                          <a:solidFill>
                            <a:schemeClr val="bg1"/>
                          </a:solidFill>
                          <a:effectLst/>
                        </a:rPr>
                        <a:t>Статус</a:t>
                      </a:r>
                      <a:endParaRPr lang="ru-RU" sz="900" b="1" i="0" u="none" strike="noStrike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Комментарии</a:t>
                      </a:r>
                      <a:endParaRPr lang="ru-RU" sz="900" b="1" i="0" u="none" strike="noStrike" dirty="0">
                        <a:solidFill>
                          <a:schemeClr val="bg1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3618149"/>
                  </a:ext>
                </a:extLst>
              </a:tr>
              <a:tr h="598240">
                <a:tc rowSpan="4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rowSpan="4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Увеличенные трудозатраты на оформление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документов на всех получателей услуг (договор, все виды согласий и т.п.) в день поступления в учреждение (35 человек в первый рабочий день года).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rowSpan="4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Функционал ПО «Катарсис» не позволяет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заключать договор, согласно которому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оказание услуг начинается не в день заключения договора.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Гражданин может не явиться на обслуживание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по причине болезни, отъезда, изменения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намерений и т.п.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1.1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Совместно со специалистами отделений социального обслуживания на дому подготовить и направить специалистам ПО Катарсис текстовое описание желаемого функционала по заключению доп.соглашения к договору при изменении тарифов на обслуживание или иных существенных условий договора.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rowSpan="3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00" u="none" strike="noStrike">
                          <a:effectLst/>
                        </a:rPr>
                        <a:t>Сокращение трудоемкости на 20%.</a:t>
                      </a:r>
                      <a:br>
                        <a:rPr lang="ru-RU" sz="1000" u="none" strike="noStrike">
                          <a:effectLst/>
                        </a:rPr>
                      </a:br>
                      <a:r>
                        <a:rPr lang="ru-RU" sz="1000" u="none" strike="noStrike">
                          <a:effectLst/>
                        </a:rPr>
                        <a:t>Устранение процедуры ежегодного перезаключения договоров, снижение нагрузки на директора организации.</a:t>
                      </a:r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Карпов И.Н.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Черняева Е.В.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02.06.25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10.06.25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Обратная связь от специалистов ПО Катарсис не получена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/>
                </a:tc>
                <a:extLst>
                  <a:ext uri="{0D108BD9-81ED-4DB2-BD59-A6C34878D82A}">
                    <a16:rowId xmlns="" xmlns:a16="http://schemas.microsoft.com/office/drawing/2014/main" val="3140051501"/>
                  </a:ext>
                </a:extLst>
              </a:tr>
              <a:tr h="99340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1.2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Внести предложение в Комитет по социальной защите населения Ленинградской области в части анализа действующих правовых актов на предмет возможности внесения изменений в типовую форму договора на оказание социальных услуг для тех категорий получателей, которым услуги предоставляются на бесплатной основе, в части: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1) заключения договора на срок действия ИППСУ;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2) исключения из формы договора информации о текущих тарифах на предоставление социальных услуг.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02.06.25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19.06.25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92D05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Предложения подготовлены и направлены</a:t>
                      </a:r>
                    </a:p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/>
                </a:tc>
                <a:extLst>
                  <a:ext uri="{0D108BD9-81ED-4DB2-BD59-A6C34878D82A}">
                    <a16:rowId xmlns="" xmlns:a16="http://schemas.microsoft.com/office/drawing/2014/main" val="3206480490"/>
                  </a:ext>
                </a:extLst>
              </a:tr>
              <a:tr h="4500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1.3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Подготовить образец формы договора без указания тарифов для тех категорий граждан, которым услуги предоставляются на бесплатной основе, и передать ее специалистам ПО Катарсис для внедрения в систему.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Карпов И.Н.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20.06.25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03.07.25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u="none" strike="noStrike" dirty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92D05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5488" marR="5488" marT="5488" marB="0" anchor="ctr"/>
                </a:tc>
                <a:extLst>
                  <a:ext uri="{0D108BD9-81ED-4DB2-BD59-A6C34878D82A}">
                    <a16:rowId xmlns="" xmlns:a16="http://schemas.microsoft.com/office/drawing/2014/main" val="2926979904"/>
                  </a:ext>
                </a:extLst>
              </a:tr>
              <a:tr h="598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1.3.1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После внесения необходимых форм документов в ПО Катарсис и обеспечения возможности их автоматического формирования с соблюдением, в т.ч. требований документооборота - закрепить порядок формирования комплекта документов и организации их подписания приказом по организации.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1050" u="none" strike="noStrike">
                          <a:effectLst/>
                        </a:rPr>
                        <a:t> </a:t>
                      </a:r>
                      <a:endParaRPr lang="ru-RU" sz="105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Большакова О.Н.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04.07.25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10.07.25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Формы переданы в работу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/>
                </a:tc>
                <a:extLst>
                  <a:ext uri="{0D108BD9-81ED-4DB2-BD59-A6C34878D82A}">
                    <a16:rowId xmlns="" xmlns:a16="http://schemas.microsoft.com/office/drawing/2014/main" val="35009992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708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EA4F0C3-9806-B37A-EAD8-58E4C05905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A4CCB2E0-0356-9B44-8F36-37C58FC2AF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76" y="26027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Увеличенные трудозатраты на оформление документов на всех получателей услуг (договор, все виды согласий и т.п.) в день поступления в учреждение (35 человек в первый рабочий день года).</a:t>
            </a:r>
            <a:r>
              <a:rPr lang="ru-RU" sz="1800" dirty="0">
                <a:solidFill>
                  <a:srgbClr val="000000"/>
                </a:solidFill>
              </a:rPr>
              <a:t/>
            </a:r>
            <a:br>
              <a:rPr lang="ru-RU" sz="1800" dirty="0">
                <a:solidFill>
                  <a:srgbClr val="000000"/>
                </a:solidFill>
              </a:rPr>
            </a:br>
            <a:r>
              <a:rPr lang="ru-RU" sz="1800" b="1" dirty="0">
                <a:solidFill>
                  <a:srgbClr val="0084B4"/>
                </a:solidFill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95B6A83-C710-94A5-81EE-A3DBAC10C5A5}"/>
              </a:ext>
            </a:extLst>
          </p:cNvPr>
          <p:cNvSpPr txBox="1"/>
          <p:nvPr/>
        </p:nvSpPr>
        <p:spPr>
          <a:xfrm>
            <a:off x="294676" y="841657"/>
            <a:ext cx="1048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EE0000"/>
                </a:solidFill>
                <a:latin typeface="Verdana"/>
              </a:rPr>
              <a:t>Было:</a:t>
            </a:r>
            <a:endParaRPr lang="ru-RU" b="1" dirty="0">
              <a:solidFill>
                <a:srgbClr val="EE0000"/>
              </a:solidFill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D3E989D-60A5-D10E-7924-93D4DD36D2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675" y="1204600"/>
            <a:ext cx="5573961" cy="419789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D3977DC8-97C2-B686-816D-C77830606AE2}"/>
              </a:ext>
            </a:extLst>
          </p:cNvPr>
          <p:cNvSpPr txBox="1"/>
          <p:nvPr/>
        </p:nvSpPr>
        <p:spPr>
          <a:xfrm>
            <a:off x="210700" y="5402490"/>
            <a:ext cx="5657936" cy="50181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dirty="0">
                <a:solidFill>
                  <a:srgbClr val="171616"/>
                </a:solidFill>
                <a:latin typeface="Verdana"/>
              </a:rPr>
              <a:t>Документы подаются общей пачкой, в произвольном порядке.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F2C6750D-3044-A108-E03C-E5D22778E5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32180" y="516564"/>
            <a:ext cx="4197890" cy="557396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="" xmlns:a16="http://schemas.microsoft.com/office/drawing/2014/main" id="{DAC67768-51FA-CBDC-7CC8-DED6B8205463}"/>
              </a:ext>
            </a:extLst>
          </p:cNvPr>
          <p:cNvSpPr txBox="1"/>
          <p:nvPr/>
        </p:nvSpPr>
        <p:spPr>
          <a:xfrm>
            <a:off x="6244144" y="5402489"/>
            <a:ext cx="5657936" cy="1100948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400" dirty="0">
                <a:solidFill>
                  <a:srgbClr val="171616"/>
                </a:solidFill>
                <a:latin typeface="Verdana"/>
              </a:rPr>
              <a:t>Добровольное информированное согласие на медицинское вмешательство и согласие на размещение персональных данных на официальном сайте и в социальных сетях – на 2 разных листах.</a:t>
            </a:r>
          </a:p>
        </p:txBody>
      </p:sp>
    </p:spTree>
    <p:extLst>
      <p:ext uri="{BB962C8B-B14F-4D97-AF65-F5344CB8AC3E}">
        <p14:creationId xmlns:p14="http://schemas.microsoft.com/office/powerpoint/2010/main" val="1441769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5597248-AA41-DFDA-5B0E-AD3F2F7FE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DD202D05-8CAB-55A6-5521-CB86F0FB6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76" y="26027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z="1600" dirty="0">
                <a:solidFill>
                  <a:schemeClr val="accent5">
                    <a:lumMod val="75000"/>
                  </a:schemeClr>
                </a:solidFill>
              </a:rPr>
              <a:t>Увеличенные трудозатраты на оформление документов на всех получателей услуг (договор, все виды согласий и т.п.) в день поступления в учреждение (35 человек в первый рабочий день года).</a:t>
            </a:r>
            <a:r>
              <a:rPr lang="ru-RU" sz="1800" dirty="0">
                <a:solidFill>
                  <a:srgbClr val="000000"/>
                </a:solidFill>
              </a:rPr>
              <a:t/>
            </a:r>
            <a:br>
              <a:rPr lang="ru-RU" sz="1800" dirty="0">
                <a:solidFill>
                  <a:srgbClr val="000000"/>
                </a:solidFill>
              </a:rPr>
            </a:br>
            <a:r>
              <a:rPr lang="ru-RU" sz="1800" b="1" dirty="0">
                <a:solidFill>
                  <a:srgbClr val="0084B4"/>
                </a:solidFill>
              </a:rPr>
              <a:t>	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98F5AAC-49E2-2543-2ED6-E7C3DF7736F0}"/>
              </a:ext>
            </a:extLst>
          </p:cNvPr>
          <p:cNvSpPr txBox="1"/>
          <p:nvPr/>
        </p:nvSpPr>
        <p:spPr>
          <a:xfrm>
            <a:off x="294676" y="766233"/>
            <a:ext cx="10489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B050"/>
                </a:solidFill>
                <a:latin typeface="Verdana"/>
              </a:rPr>
              <a:t>Стало: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74C66A69-B085-E456-B5D7-514A238B0A76}"/>
              </a:ext>
            </a:extLst>
          </p:cNvPr>
          <p:cNvSpPr txBox="1"/>
          <p:nvPr/>
        </p:nvSpPr>
        <p:spPr>
          <a:xfrm>
            <a:off x="262710" y="1172887"/>
            <a:ext cx="1985967" cy="1083337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Добровольное информированное согласие на медицинское вмешательство и согласие на размещение персональных данных на официальном сайте и в социальных сетях – на 1 листе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514DA538-9CFF-8494-9DFB-6CED960ECA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6931" y="1253070"/>
            <a:ext cx="2616174" cy="3473757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73099E6-7B96-E39B-A445-4DDFFBE552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8108162" y="1635544"/>
            <a:ext cx="4232378" cy="318751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1658F1B-A3C5-D656-9F73-489C061AA65C}"/>
              </a:ext>
            </a:extLst>
          </p:cNvPr>
          <p:cNvSpPr txBox="1"/>
          <p:nvPr/>
        </p:nvSpPr>
        <p:spPr>
          <a:xfrm>
            <a:off x="4763105" y="1113110"/>
            <a:ext cx="4001898" cy="4326637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Порядок документов, подаваемых на подпись, структурирован: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- Заявление;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- Договор;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- Согласие на обработку </a:t>
            </a:r>
            <a:r>
              <a:rPr lang="ru-RU" sz="1400" dirty="0" err="1">
                <a:solidFill>
                  <a:srgbClr val="171616"/>
                </a:solidFill>
              </a:rPr>
              <a:t>перс.данных</a:t>
            </a:r>
            <a:r>
              <a:rPr lang="ru-RU" sz="1400" dirty="0">
                <a:solidFill>
                  <a:srgbClr val="171616"/>
                </a:solidFill>
              </a:rPr>
              <a:t> 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(в настоящее время распечатывается из ПО Катарсис);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- Лист с объединенными согласиями (</a:t>
            </a:r>
            <a:r>
              <a:rPr lang="ru-RU" sz="1400" dirty="0" err="1">
                <a:solidFill>
                  <a:srgbClr val="171616"/>
                </a:solidFill>
              </a:rPr>
              <a:t>см.левее</a:t>
            </a:r>
            <a:r>
              <a:rPr lang="ru-RU" sz="1400" dirty="0">
                <a:solidFill>
                  <a:srgbClr val="171616"/>
                </a:solidFill>
              </a:rPr>
              <a:t>).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171616"/>
              </a:solidFill>
            </a:endParaRP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srgbClr val="171616"/>
                </a:solidFill>
              </a:rPr>
              <a:t>На местах для подписи получателя услуг размещаются цветные стикеры.</a:t>
            </a:r>
          </a:p>
          <a:p>
            <a:pPr lvl="0"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srgbClr val="171616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31F2E804-27C2-91D6-1947-CDEC8B3E3E71}"/>
              </a:ext>
            </a:extLst>
          </p:cNvPr>
          <p:cNvSpPr txBox="1"/>
          <p:nvPr/>
        </p:nvSpPr>
        <p:spPr>
          <a:xfrm>
            <a:off x="174172" y="4932109"/>
            <a:ext cx="12017828" cy="1558181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 lvl="0">
              <a:spcBef>
                <a:spcPct val="0"/>
              </a:spcBef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00B050"/>
                </a:solidFill>
                <a:latin typeface="Verdana"/>
              </a:rPr>
              <a:t>Результат: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800" b="0" dirty="0">
              <a:solidFill>
                <a:srgbClr val="171616"/>
              </a:solidFill>
              <a:latin typeface="Verdana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dirty="0">
                <a:solidFill>
                  <a:srgbClr val="00B050"/>
                </a:solidFill>
                <a:latin typeface="Verdana"/>
              </a:rPr>
              <a:t>Сокращение времени протекания процесса </a:t>
            </a:r>
            <a:r>
              <a:rPr lang="ru-RU" sz="1600" b="0" dirty="0">
                <a:solidFill>
                  <a:srgbClr val="171616"/>
                </a:solidFill>
                <a:latin typeface="Verdana"/>
              </a:rPr>
              <a:t>оформления вновь поступивших получателей социальных услуг (при заезде в 1 рабочий день года, при полной загрузке отделения) </a:t>
            </a:r>
            <a:r>
              <a:rPr lang="ru-RU" sz="1600" dirty="0">
                <a:solidFill>
                  <a:srgbClr val="00B050"/>
                </a:solidFill>
                <a:latin typeface="Verdana"/>
              </a:rPr>
              <a:t>на 2 часа (с 6 часов до 4 часов)</a:t>
            </a:r>
            <a:r>
              <a:rPr lang="ru-RU" sz="1600" b="0" dirty="0">
                <a:solidFill>
                  <a:srgbClr val="171616"/>
                </a:solidFill>
                <a:latin typeface="Verdana"/>
              </a:rPr>
              <a:t>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600" b="0" dirty="0">
                <a:solidFill>
                  <a:srgbClr val="171616"/>
                </a:solidFill>
                <a:latin typeface="Verdana"/>
              </a:rPr>
              <a:t>Обеспечена интуитивность и легкость восприятия подписываемых документов для получателей услуг, в т.ч. пожилых и страдающих заболеваниями. 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6528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9030212-2180-C4E9-CCE8-BA34FE45C6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A58C60F1-9A26-921B-647F-014AFDFEE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№2 (полустационар) (2/3)</a:t>
            </a:r>
            <a:endParaRPr lang="ru-RU" sz="1800" dirty="0">
              <a:solidFill>
                <a:srgbClr val="EE0000"/>
              </a:solidFill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6A3E79C6-1189-BB40-A0B9-785A070A45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420440"/>
              </p:ext>
            </p:extLst>
          </p:nvPr>
        </p:nvGraphicFramePr>
        <p:xfrm>
          <a:off x="338966" y="601980"/>
          <a:ext cx="11558066" cy="496520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76729">
                  <a:extLst>
                    <a:ext uri="{9D8B030D-6E8A-4147-A177-3AD203B41FA5}">
                      <a16:colId xmlns="" xmlns:a16="http://schemas.microsoft.com/office/drawing/2014/main" val="1661273919"/>
                    </a:ext>
                  </a:extLst>
                </a:gridCol>
                <a:gridCol w="1236905">
                  <a:extLst>
                    <a:ext uri="{9D8B030D-6E8A-4147-A177-3AD203B41FA5}">
                      <a16:colId xmlns="" xmlns:a16="http://schemas.microsoft.com/office/drawing/2014/main" val="3180535548"/>
                    </a:ext>
                  </a:extLst>
                </a:gridCol>
                <a:gridCol w="1226820">
                  <a:extLst>
                    <a:ext uri="{9D8B030D-6E8A-4147-A177-3AD203B41FA5}">
                      <a16:colId xmlns="" xmlns:a16="http://schemas.microsoft.com/office/drawing/2014/main" val="3588296047"/>
                    </a:ext>
                  </a:extLst>
                </a:gridCol>
                <a:gridCol w="373380">
                  <a:extLst>
                    <a:ext uri="{9D8B030D-6E8A-4147-A177-3AD203B41FA5}">
                      <a16:colId xmlns="" xmlns:a16="http://schemas.microsoft.com/office/drawing/2014/main" val="521751081"/>
                    </a:ext>
                  </a:extLst>
                </a:gridCol>
                <a:gridCol w="3104561">
                  <a:extLst>
                    <a:ext uri="{9D8B030D-6E8A-4147-A177-3AD203B41FA5}">
                      <a16:colId xmlns="" xmlns:a16="http://schemas.microsoft.com/office/drawing/2014/main" val="1164486177"/>
                    </a:ext>
                  </a:extLst>
                </a:gridCol>
                <a:gridCol w="1216058">
                  <a:extLst>
                    <a:ext uri="{9D8B030D-6E8A-4147-A177-3AD203B41FA5}">
                      <a16:colId xmlns="" xmlns:a16="http://schemas.microsoft.com/office/drawing/2014/main" val="3788769941"/>
                    </a:ext>
                  </a:extLst>
                </a:gridCol>
                <a:gridCol w="1036948">
                  <a:extLst>
                    <a:ext uri="{9D8B030D-6E8A-4147-A177-3AD203B41FA5}">
                      <a16:colId xmlns="" xmlns:a16="http://schemas.microsoft.com/office/drawing/2014/main" val="165772486"/>
                    </a:ext>
                  </a:extLst>
                </a:gridCol>
                <a:gridCol w="867266">
                  <a:extLst>
                    <a:ext uri="{9D8B030D-6E8A-4147-A177-3AD203B41FA5}">
                      <a16:colId xmlns="" xmlns:a16="http://schemas.microsoft.com/office/drawing/2014/main" val="1181559914"/>
                    </a:ext>
                  </a:extLst>
                </a:gridCol>
                <a:gridCol w="659876">
                  <a:extLst>
                    <a:ext uri="{9D8B030D-6E8A-4147-A177-3AD203B41FA5}">
                      <a16:colId xmlns="" xmlns:a16="http://schemas.microsoft.com/office/drawing/2014/main" val="3707135303"/>
                    </a:ext>
                  </a:extLst>
                </a:gridCol>
                <a:gridCol w="754145">
                  <a:extLst>
                    <a:ext uri="{9D8B030D-6E8A-4147-A177-3AD203B41FA5}">
                      <a16:colId xmlns="" xmlns:a16="http://schemas.microsoft.com/office/drawing/2014/main" val="1516263427"/>
                    </a:ext>
                  </a:extLst>
                </a:gridCol>
                <a:gridCol w="905378">
                  <a:extLst>
                    <a:ext uri="{9D8B030D-6E8A-4147-A177-3AD203B41FA5}">
                      <a16:colId xmlns="" xmlns:a16="http://schemas.microsoft.com/office/drawing/2014/main" val="449071778"/>
                    </a:ext>
                  </a:extLst>
                </a:gridCol>
              </a:tblGrid>
              <a:tr h="795824">
                <a:tc rowSpan="5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rowSpan="5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Временные затраты на заполнение журналов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учета услуг, не предусматривающих подписи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получателя услуг и никак не использующихся в дальнейшем.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rowSpan="5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Требования распоряжения Комитета по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социальной защите населения Ленинградской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области от 19.12.2018. г № 1194 «Об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утверждении форм…» в части ведения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журналов оказания услуг с фиксацией времени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но без подтверждения со стороны ПСУ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(подписи).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2.1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Провести анализ актуальности для текущей работы требований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распоряжения Комитета по социальной защите населения Ленинградской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области от 19.12. 2018 г № 1194 «Об утверждении форм…» в части ведения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журналов.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rowSpan="5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Сокращение ВПП на 20%.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Сокращение трудоемкости на 20%. 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/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Экономия бумаги до 2 пачек в год.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Большакова О.Н.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28.04.25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30.04.25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Признаны актуальными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extLst>
                  <a:ext uri="{0D108BD9-81ED-4DB2-BD59-A6C34878D82A}">
                    <a16:rowId xmlns="" xmlns:a16="http://schemas.microsoft.com/office/drawing/2014/main" val="361058196"/>
                  </a:ext>
                </a:extLst>
              </a:tr>
              <a:tr h="598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2.2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Организация работы по внесению изменений в распоряжение Комитета по социальной защите населения Ленинградской области от 19.12. 2018 г № 1194 «Об утверждении форм…» в части изменения форм журналов и ведения журналов в специализированном программном продукте («Катарсис» или иное ПО).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Большакова О.Н.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Котина Н.В.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Черняева Е.В.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Карпов И.Н.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16.05.25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30.06.25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Изменения внесены. Доработка системы осуществляется. </a:t>
                      </a:r>
                    </a:p>
                    <a:p>
                      <a:pPr algn="l" fontAlgn="t">
                        <a:buNone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extLst>
                  <a:ext uri="{0D108BD9-81ED-4DB2-BD59-A6C34878D82A}">
                    <a16:rowId xmlns="" xmlns:a16="http://schemas.microsoft.com/office/drawing/2014/main" val="1302998118"/>
                  </a:ext>
                </a:extLst>
              </a:tr>
              <a:tr h="119099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2.3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Разработка карточек (форм) учета предоставления услуг в реабилитационном отделении социального обслуживания с дневным пребыванием, предусматривающих подпись получателя услуг, подтверждающую факт получения услуги, в формате, пригодном для сворачивания и ношения получателем услуг при себе в течение всего периода пребывания в отделении, в </a:t>
                      </a:r>
                      <a:r>
                        <a:rPr lang="ru-RU" sz="900" u="none" strike="noStrike" dirty="0" err="1">
                          <a:effectLst/>
                        </a:rPr>
                        <a:t>свенутом</a:t>
                      </a:r>
                      <a:r>
                        <a:rPr lang="ru-RU" sz="900" u="none" strike="noStrike" dirty="0">
                          <a:effectLst/>
                        </a:rPr>
                        <a:t> виде в шейном кармане (бейдже). 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Черняева Е.В.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Молчанова И.В.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Кузина О.В.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Воронова Е.В.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Шубина М.В.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Никанорова И.Н.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 err="1">
                          <a:effectLst/>
                        </a:rPr>
                        <a:t>Сулап</a:t>
                      </a:r>
                      <a:r>
                        <a:rPr lang="ru-RU" sz="900" u="none" strike="noStrike" dirty="0">
                          <a:effectLst/>
                        </a:rPr>
                        <a:t> Л.Р.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02.06.25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16.06.25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extLst>
                  <a:ext uri="{0D108BD9-81ED-4DB2-BD59-A6C34878D82A}">
                    <a16:rowId xmlns="" xmlns:a16="http://schemas.microsoft.com/office/drawing/2014/main" val="2940461016"/>
                  </a:ext>
                </a:extLst>
              </a:tr>
              <a:tr h="59824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2.3.1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Организация работы по внедрению карточек (форм) учета предоставления услуг в реабилитационном отделении социального обслуживания с дневным пребыванием - закупка необходимых бейджей, изготовление карточек, опытная эксплуатация бейджей на контрольной группе (не менее 10 человек). 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Котина Н.В.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Черняева Е.В.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17.06.25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02.07.25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800" u="none" strike="noStrike" dirty="0">
                          <a:effectLst/>
                        </a:rPr>
                        <a:t> </a:t>
                      </a:r>
                      <a:endParaRPr lang="ru-RU" sz="8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extLst>
                  <a:ext uri="{0D108BD9-81ED-4DB2-BD59-A6C34878D82A}">
                    <a16:rowId xmlns="" xmlns:a16="http://schemas.microsoft.com/office/drawing/2014/main" val="1963229185"/>
                  </a:ext>
                </a:extLst>
              </a:tr>
              <a:tr h="4006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2.3.2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Доведение до сотрудников обновленного порядка ведения учетных форм в части, касающейся. Контроль за обязательным использованием форм учета получателями услуг, находящимися в отделении, на постоянной основе.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Котина Н.В.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Черняева Е.В.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03.07.25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07.07.25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488" marR="5488" marT="5488" marB="0"/>
                </a:tc>
                <a:extLst>
                  <a:ext uri="{0D108BD9-81ED-4DB2-BD59-A6C34878D82A}">
                    <a16:rowId xmlns="" xmlns:a16="http://schemas.microsoft.com/office/drawing/2014/main" val="5343048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86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C0E894B-7C34-B212-1F72-AC0D88163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605D50A4-6D5D-B479-26AE-701F4E3923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7115" y="1338670"/>
            <a:ext cx="3611969" cy="2720264"/>
          </a:xfrm>
          <a:prstGeom prst="rect">
            <a:avLst/>
          </a:prstGeom>
        </p:spPr>
      </p:pic>
      <p:cxnSp>
        <p:nvCxnSpPr>
          <p:cNvPr id="6" name="Straight Connector 38">
            <a:extLst>
              <a:ext uri="{FF2B5EF4-FFF2-40B4-BE49-F238E27FC236}">
                <a16:creationId xmlns="" xmlns:a16="http://schemas.microsoft.com/office/drawing/2014/main" id="{F83E7375-2E90-CC6C-8FDA-67B7F154705D}"/>
              </a:ext>
            </a:extLst>
          </p:cNvPr>
          <p:cNvCxnSpPr>
            <a:cxnSpLocks/>
          </p:cNvCxnSpPr>
          <p:nvPr/>
        </p:nvCxnSpPr>
        <p:spPr>
          <a:xfrm>
            <a:off x="504180" y="1254346"/>
            <a:ext cx="3420000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79A9EE0-4310-BF4E-58CD-4308FADAAC0E}"/>
              </a:ext>
            </a:extLst>
          </p:cNvPr>
          <p:cNvSpPr txBox="1"/>
          <p:nvPr/>
        </p:nvSpPr>
        <p:spPr>
          <a:xfrm>
            <a:off x="504180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C8456A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Проблема</a:t>
            </a:r>
          </a:p>
        </p:txBody>
      </p:sp>
      <p:cxnSp>
        <p:nvCxnSpPr>
          <p:cNvPr id="11" name="Straight Connector 38">
            <a:extLst>
              <a:ext uri="{FF2B5EF4-FFF2-40B4-BE49-F238E27FC236}">
                <a16:creationId xmlns="" xmlns:a16="http://schemas.microsoft.com/office/drawing/2014/main" id="{C67E5F6E-3649-933D-B3E5-BB319CA13936}"/>
              </a:ext>
            </a:extLst>
          </p:cNvPr>
          <p:cNvCxnSpPr>
            <a:cxnSpLocks/>
          </p:cNvCxnSpPr>
          <p:nvPr/>
        </p:nvCxnSpPr>
        <p:spPr>
          <a:xfrm>
            <a:off x="4408533" y="1254346"/>
            <a:ext cx="3420000" cy="0"/>
          </a:xfrm>
          <a:prstGeom prst="line">
            <a:avLst/>
          </a:prstGeom>
          <a:ln w="19050">
            <a:solidFill>
              <a:srgbClr val="1E85C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>
            <a:extLst>
              <a:ext uri="{FF2B5EF4-FFF2-40B4-BE49-F238E27FC236}">
                <a16:creationId xmlns="" xmlns:a16="http://schemas.microsoft.com/office/drawing/2014/main" id="{F3D4EEA0-D09E-8B70-7464-DC2F473ED3D2}"/>
              </a:ext>
            </a:extLst>
          </p:cNvPr>
          <p:cNvCxnSpPr>
            <a:cxnSpLocks/>
          </p:cNvCxnSpPr>
          <p:nvPr/>
        </p:nvCxnSpPr>
        <p:spPr>
          <a:xfrm>
            <a:off x="8312886" y="1254346"/>
            <a:ext cx="3420000" cy="0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="" xmlns:a16="http://schemas.microsoft.com/office/drawing/2014/main" id="{213BA9FB-DC0D-461C-1509-6EE9F688AF73}"/>
              </a:ext>
            </a:extLst>
          </p:cNvPr>
          <p:cNvSpPr txBox="1"/>
          <p:nvPr/>
        </p:nvSpPr>
        <p:spPr>
          <a:xfrm>
            <a:off x="4100315" y="4261176"/>
            <a:ext cx="4086016" cy="220168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en-US"/>
            </a:defPPr>
            <a:lvl1pPr lvl="0">
              <a:buNone/>
              <a:defRPr kumimoji="0" sz="10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  <a:lvl2pPr marL="0" lvl="1"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228600" lvl="0" indent="-228600" defTabSz="914400" eaLnBrk="1" fontAlgn="auto" hangingPunct="1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200" dirty="0">
                <a:solidFill>
                  <a:srgbClr val="171616"/>
                </a:solidFill>
                <a:latin typeface="Verdana"/>
              </a:rPr>
              <a:t>Разработана форма документа, аналогичного по смыслу «дневнику соцработника», в которой специалистом ставится отметка об оказании услуги, а получателем – о ее получении.         </a:t>
            </a:r>
            <a:r>
              <a:rPr lang="ru-RU" sz="1200" b="1" dirty="0">
                <a:solidFill>
                  <a:srgbClr val="171616"/>
                </a:solidFill>
                <a:latin typeface="Verdana"/>
              </a:rPr>
              <a:t>ВАЖНО: </a:t>
            </a:r>
            <a:r>
              <a:rPr lang="ru-RU" sz="1200" dirty="0">
                <a:solidFill>
                  <a:srgbClr val="171616"/>
                </a:solidFill>
                <a:latin typeface="Verdana"/>
              </a:rPr>
              <a:t>Форма документа должна быть удобной для ношения при себе получателями услуг, находящимися в отделении социального обслуживания с дневным пребыванием (полустационаре)</a:t>
            </a:r>
          </a:p>
        </p:txBody>
      </p:sp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AA5B7763-6F74-0223-1C51-1451B6053E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b="1" dirty="0">
                <a:solidFill>
                  <a:srgbClr val="0084B4"/>
                </a:solidFill>
              </a:rPr>
              <a:t>Стратегическая проблема №5	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="" xmlns:a16="http://schemas.microsoft.com/office/drawing/2014/main" id="{3F253AC1-65C2-E187-3AB3-C0114E3C3580}"/>
              </a:ext>
            </a:extLst>
          </p:cNvPr>
          <p:cNvSpPr txBox="1"/>
          <p:nvPr/>
        </p:nvSpPr>
        <p:spPr>
          <a:xfrm>
            <a:off x="4408533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84B4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Решение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="" xmlns:a16="http://schemas.microsoft.com/office/drawing/2014/main" id="{24AE53CD-0866-C3B3-053E-F2FEE5B494FD}"/>
              </a:ext>
            </a:extLst>
          </p:cNvPr>
          <p:cNvSpPr txBox="1"/>
          <p:nvPr/>
        </p:nvSpPr>
        <p:spPr>
          <a:xfrm>
            <a:off x="8312886" y="1001143"/>
            <a:ext cx="2092545" cy="239677"/>
          </a:xfrm>
          <a:prstGeom prst="rect">
            <a:avLst/>
          </a:prstGeom>
          <a:noFill/>
        </p:spPr>
        <p:txBody>
          <a:bodyPr wrap="square" lIns="0" tIns="0" rIns="0" bIns="23999" rtlCol="0">
            <a:spAutoFit/>
          </a:bodyPr>
          <a:lstStyle>
            <a:defPPr>
              <a:defRPr lang="ru-RU"/>
            </a:defPPr>
            <a:lvl1pPr>
              <a:defRPr sz="20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4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Verdana"/>
                <a:ea typeface="+mn-ea"/>
                <a:cs typeface="Arial" panose="020B0604020202020204" pitchFamily="34" charset="0"/>
              </a:rPr>
              <a:t>Результат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8C81C41E-0EC2-EB85-1B5A-BA343D5C62FD}"/>
              </a:ext>
            </a:extLst>
          </p:cNvPr>
          <p:cNvSpPr txBox="1"/>
          <p:nvPr/>
        </p:nvSpPr>
        <p:spPr>
          <a:xfrm>
            <a:off x="459113" y="4076862"/>
            <a:ext cx="3688721" cy="2413389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>
              <a:spcBef>
                <a:spcPct val="0"/>
              </a:spcBef>
              <a:buNone/>
              <a:defRPr kumimoji="0" sz="2200" b="1" i="0" u="none" strike="noStrike" cap="none" spc="0" normalizeH="0" baseline="0">
                <a:ln>
                  <a:noFill/>
                </a:ln>
                <a:solidFill>
                  <a:srgbClr val="0087D2"/>
                </a:solidFill>
                <a:effectLst/>
                <a:uLnTx/>
                <a:uFillTx/>
                <a:latin typeface="PT Sans" panose="020B0604020202020204" charset="-52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Риск нарушений в учете фактически оказанных социальных услуг в отделении социального обслуживания с дневным пребыванием (полустационар)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solidFill>
                  <a:srgbClr val="CA3568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Ключевые причины: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Отсутствие утвержденного документа для учета фактически оказанных услуг непосредственно после их оказания</a:t>
            </a:r>
            <a:endParaRPr kumimoji="0" lang="ru-RU" sz="1200" b="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ru-RU" sz="12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E21FE896-60AA-1CE6-A290-F335D119394A}"/>
              </a:ext>
            </a:extLst>
          </p:cNvPr>
          <p:cNvCxnSpPr>
            <a:cxnSpLocks/>
          </p:cNvCxnSpPr>
          <p:nvPr/>
        </p:nvCxnSpPr>
        <p:spPr>
          <a:xfrm>
            <a:off x="4165792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Нашивка 4">
            <a:extLst>
              <a:ext uri="{FF2B5EF4-FFF2-40B4-BE49-F238E27FC236}">
                <a16:creationId xmlns="" xmlns:a16="http://schemas.microsoft.com/office/drawing/2014/main" id="{CB550D1B-3DBA-F5AB-CE18-8508A9738FEA}"/>
              </a:ext>
            </a:extLst>
          </p:cNvPr>
          <p:cNvSpPr/>
          <p:nvPr/>
        </p:nvSpPr>
        <p:spPr>
          <a:xfrm>
            <a:off x="4147834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34" name="Прямая соединительная линия 33">
            <a:extLst>
              <a:ext uri="{FF2B5EF4-FFF2-40B4-BE49-F238E27FC236}">
                <a16:creationId xmlns="" xmlns:a16="http://schemas.microsoft.com/office/drawing/2014/main" id="{89A6A634-33BA-34B0-236D-4401C886263A}"/>
              </a:ext>
            </a:extLst>
          </p:cNvPr>
          <p:cNvCxnSpPr>
            <a:cxnSpLocks/>
          </p:cNvCxnSpPr>
          <p:nvPr/>
        </p:nvCxnSpPr>
        <p:spPr>
          <a:xfrm>
            <a:off x="4165792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Взрыв: 8 точек 37">
            <a:extLst>
              <a:ext uri="{FF2B5EF4-FFF2-40B4-BE49-F238E27FC236}">
                <a16:creationId xmlns="" xmlns:a16="http://schemas.microsoft.com/office/drawing/2014/main" id="{12776ECC-4A11-4760-31D1-B1D350A3FE66}"/>
              </a:ext>
            </a:extLst>
          </p:cNvPr>
          <p:cNvSpPr/>
          <p:nvPr/>
        </p:nvSpPr>
        <p:spPr>
          <a:xfrm>
            <a:off x="459113" y="4111552"/>
            <a:ext cx="275084" cy="177014"/>
          </a:xfrm>
          <a:prstGeom prst="irregularSeal1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3600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EF2C630D-F21A-81A7-B3E8-14A0DEB53945}"/>
              </a:ext>
            </a:extLst>
          </p:cNvPr>
          <p:cNvSpPr txBox="1"/>
          <p:nvPr/>
        </p:nvSpPr>
        <p:spPr>
          <a:xfrm>
            <a:off x="8233626" y="4169297"/>
            <a:ext cx="3896269" cy="2201685"/>
          </a:xfrm>
          <a:prstGeom prst="rect">
            <a:avLst/>
          </a:prstGeom>
        </p:spPr>
        <p:txBody>
          <a:bodyPr vert="horz" lIns="121920" tIns="60960" rIns="121920" bIns="60960" rtlCol="0" anchor="t">
            <a:noAutofit/>
          </a:bodyPr>
          <a:lstStyle>
            <a:defPPr>
              <a:defRPr lang="ru-RU"/>
            </a:defPPr>
            <a:lvl1pPr lvl="0">
              <a:spcBef>
                <a:spcPct val="0"/>
              </a:spcBef>
              <a:buNone/>
              <a:defRPr kumimoji="0" sz="1400" b="1" i="0" u="none" strike="noStrike" cap="none" spc="0" normalizeH="0" baseline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+mj-lt"/>
              </a:defRPr>
            </a:lvl1pPr>
            <a:lvl2pPr marL="0" lvl="1">
              <a:spcBef>
                <a:spcPct val="0"/>
              </a:spcBef>
              <a:defRPr b="1">
                <a:solidFill>
                  <a:srgbClr val="0087D2"/>
                </a:solidFill>
                <a:latin typeface="PT Sans" panose="020B0604020202020204" charset="-52"/>
              </a:defRPr>
            </a:lvl2pPr>
          </a:lstStyle>
          <a:p>
            <a:pPr lvl="0" defTabSz="914400" eaLnBrk="1" fontAlgn="auto" hangingPunct="1">
              <a:spcAft>
                <a:spcPts val="0"/>
              </a:spcAft>
              <a:defRPr/>
            </a:pPr>
            <a:r>
              <a:rPr lang="ru-RU" sz="1200" b="0" dirty="0">
                <a:solidFill>
                  <a:srgbClr val="171616"/>
                </a:solidFill>
                <a:latin typeface="Verdana"/>
              </a:rPr>
              <a:t>Разработанная ведомость учета услуг компактно сворачивается и носится получателем при себе в виде шейного бейджа, выполняющего, в том числе, функцию идентификации (ФИО) и затрудняющего утерю документа.</a:t>
            </a:r>
          </a:p>
          <a:p>
            <a:pPr lvl="0" defTabSz="914400" eaLnBrk="1" fontAlgn="auto" hangingPunct="1">
              <a:spcAft>
                <a:spcPts val="0"/>
              </a:spcAft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srgbClr val="171616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В случае, если сотрудник видит получателя в отделении без бейджа – организуется его поиск. </a:t>
            </a:r>
          </a:p>
        </p:txBody>
      </p:sp>
      <p:cxnSp>
        <p:nvCxnSpPr>
          <p:cNvPr id="10" name="Прямая соединительная линия 9">
            <a:extLst>
              <a:ext uri="{FF2B5EF4-FFF2-40B4-BE49-F238E27FC236}">
                <a16:creationId xmlns="" xmlns:a16="http://schemas.microsoft.com/office/drawing/2014/main" id="{A5720593-1808-E06F-2DF2-454471DDB903}"/>
              </a:ext>
            </a:extLst>
          </p:cNvPr>
          <p:cNvCxnSpPr>
            <a:cxnSpLocks/>
          </p:cNvCxnSpPr>
          <p:nvPr/>
        </p:nvCxnSpPr>
        <p:spPr>
          <a:xfrm>
            <a:off x="8091686" y="2933700"/>
            <a:ext cx="0" cy="3362325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Нашивка 4">
            <a:extLst>
              <a:ext uri="{FF2B5EF4-FFF2-40B4-BE49-F238E27FC236}">
                <a16:creationId xmlns="" xmlns:a16="http://schemas.microsoft.com/office/drawing/2014/main" id="{7817E672-0E88-2DCB-C0B7-05A974D3E024}"/>
              </a:ext>
            </a:extLst>
          </p:cNvPr>
          <p:cNvSpPr/>
          <p:nvPr/>
        </p:nvSpPr>
        <p:spPr>
          <a:xfrm>
            <a:off x="8073728" y="2221809"/>
            <a:ext cx="159898" cy="581385"/>
          </a:xfrm>
          <a:prstGeom prst="chevron">
            <a:avLst>
              <a:gd name="adj" fmla="val 100000"/>
            </a:avLst>
          </a:prstGeom>
          <a:ln w="57150">
            <a:solidFill>
              <a:srgbClr val="1E85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17" tIns="60959" rIns="121917" bIns="60959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solidFill>
                  <a:srgbClr val="002060"/>
                </a:solidFill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14" name="Прямая соединительная линия 13">
            <a:extLst>
              <a:ext uri="{FF2B5EF4-FFF2-40B4-BE49-F238E27FC236}">
                <a16:creationId xmlns="" xmlns:a16="http://schemas.microsoft.com/office/drawing/2014/main" id="{8AF9C43F-9017-76B0-E66E-BBC3C221CE1C}"/>
              </a:ext>
            </a:extLst>
          </p:cNvPr>
          <p:cNvCxnSpPr>
            <a:cxnSpLocks/>
          </p:cNvCxnSpPr>
          <p:nvPr/>
        </p:nvCxnSpPr>
        <p:spPr>
          <a:xfrm>
            <a:off x="8091686" y="1375408"/>
            <a:ext cx="0" cy="691516"/>
          </a:xfrm>
          <a:prstGeom prst="line">
            <a:avLst/>
          </a:prstGeom>
          <a:ln w="12700">
            <a:solidFill>
              <a:srgbClr val="0084B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="" xmlns:a16="http://schemas.microsoft.com/office/drawing/2014/main" id="{CE945AB7-4146-9283-494E-4E21409D2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227" y="1360223"/>
            <a:ext cx="2597237" cy="2597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30083D3D-EB21-A1EA-0307-F6B08A77E3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5775" y="1334543"/>
            <a:ext cx="3611970" cy="2720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0927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4C2290B-FB28-0884-D997-482DEF8D3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">
            <a:extLst>
              <a:ext uri="{FF2B5EF4-FFF2-40B4-BE49-F238E27FC236}">
                <a16:creationId xmlns="" xmlns:a16="http://schemas.microsoft.com/office/drawing/2014/main" id="{A07B779C-0818-A0C7-21DE-FBC3BD3A9D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221" y="200382"/>
            <a:ext cx="11523430" cy="581385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 sz="1800" b="1" dirty="0">
                <a:solidFill>
                  <a:srgbClr val="0084B4"/>
                </a:solidFill>
              </a:rPr>
              <a:t>Стратегическая проблема №5 (продолжение)	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ED052B84-0EAB-A8D9-DE7F-729D02E529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041" y="409535"/>
            <a:ext cx="4411610" cy="588214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="" xmlns:a16="http://schemas.microsoft.com/office/drawing/2014/main" id="{8C4B8939-ED1F-EBD8-BC7B-F4FC8D578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7981" y="3350609"/>
            <a:ext cx="4142377" cy="3119728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="" xmlns:a16="http://schemas.microsoft.com/office/drawing/2014/main" id="{A2D385FE-BE19-A027-4224-23EB551A29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6200000">
            <a:off x="985127" y="574634"/>
            <a:ext cx="3106783" cy="4142377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="" xmlns:a16="http://schemas.microsoft.com/office/drawing/2014/main" id="{790DA9F6-F520-541B-6804-FE5ABD0E1B93}"/>
              </a:ext>
            </a:extLst>
          </p:cNvPr>
          <p:cNvSpPr txBox="1"/>
          <p:nvPr/>
        </p:nvSpPr>
        <p:spPr>
          <a:xfrm>
            <a:off x="1487867" y="723098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84B4"/>
                </a:solidFill>
              </a:rPr>
              <a:t>Оборотная сторона</a:t>
            </a:r>
            <a:endParaRPr lang="ru-RU" dirty="0"/>
          </a:p>
        </p:txBody>
      </p:sp>
      <p:sp>
        <p:nvSpPr>
          <p:cNvPr id="27" name="TextBox 26">
            <a:extLst>
              <a:ext uri="{FF2B5EF4-FFF2-40B4-BE49-F238E27FC236}">
                <a16:creationId xmlns="" xmlns:a16="http://schemas.microsoft.com/office/drawing/2014/main" id="{B654A610-8B29-26AF-196C-62599F1457FC}"/>
              </a:ext>
            </a:extLst>
          </p:cNvPr>
          <p:cNvSpPr txBox="1"/>
          <p:nvPr/>
        </p:nvSpPr>
        <p:spPr>
          <a:xfrm>
            <a:off x="4986783" y="3012061"/>
            <a:ext cx="6094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84B4"/>
                </a:solidFill>
              </a:rPr>
              <a:t>Лицевая сторона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726395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75CB032-60A0-8C53-06EB-8AE6E74BF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CEE3A9A4-F5F6-3EEF-3C7B-E8563BBA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800" dirty="0">
                <a:solidFill>
                  <a:schemeClr val="tx1"/>
                </a:solidFill>
              </a:rPr>
              <a:t>План мероприятий к процессу №2 (полустационар) (3/3)</a:t>
            </a:r>
            <a:endParaRPr lang="ru-RU" sz="1800" dirty="0">
              <a:solidFill>
                <a:srgbClr val="EE0000"/>
              </a:solidFill>
            </a:endParaRPr>
          </a:p>
        </p:txBody>
      </p:sp>
      <p:graphicFrame>
        <p:nvGraphicFramePr>
          <p:cNvPr id="4" name="Таблица 3">
            <a:extLst>
              <a:ext uri="{FF2B5EF4-FFF2-40B4-BE49-F238E27FC236}">
                <a16:creationId xmlns="" xmlns:a16="http://schemas.microsoft.com/office/drawing/2014/main" id="{EDA51CA6-709F-56FD-FF9A-869B8F7B0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2984956"/>
              </p:ext>
            </p:extLst>
          </p:nvPr>
        </p:nvGraphicFramePr>
        <p:xfrm>
          <a:off x="338966" y="667965"/>
          <a:ext cx="11558063" cy="2827995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83911">
                  <a:extLst>
                    <a:ext uri="{9D8B030D-6E8A-4147-A177-3AD203B41FA5}">
                      <a16:colId xmlns="" xmlns:a16="http://schemas.microsoft.com/office/drawing/2014/main" val="1444676445"/>
                    </a:ext>
                  </a:extLst>
                </a:gridCol>
                <a:gridCol w="1577386">
                  <a:extLst>
                    <a:ext uri="{9D8B030D-6E8A-4147-A177-3AD203B41FA5}">
                      <a16:colId xmlns="" xmlns:a16="http://schemas.microsoft.com/office/drawing/2014/main" val="326711451"/>
                    </a:ext>
                  </a:extLst>
                </a:gridCol>
                <a:gridCol w="1001077">
                  <a:extLst>
                    <a:ext uri="{9D8B030D-6E8A-4147-A177-3AD203B41FA5}">
                      <a16:colId xmlns="" xmlns:a16="http://schemas.microsoft.com/office/drawing/2014/main" val="3970482230"/>
                    </a:ext>
                  </a:extLst>
                </a:gridCol>
                <a:gridCol w="320040">
                  <a:extLst>
                    <a:ext uri="{9D8B030D-6E8A-4147-A177-3AD203B41FA5}">
                      <a16:colId xmlns="" xmlns:a16="http://schemas.microsoft.com/office/drawing/2014/main" val="3860206702"/>
                    </a:ext>
                  </a:extLst>
                </a:gridCol>
                <a:gridCol w="3167956">
                  <a:extLst>
                    <a:ext uri="{9D8B030D-6E8A-4147-A177-3AD203B41FA5}">
                      <a16:colId xmlns="" xmlns:a16="http://schemas.microsoft.com/office/drawing/2014/main" val="3967254307"/>
                    </a:ext>
                  </a:extLst>
                </a:gridCol>
                <a:gridCol w="1065229">
                  <a:extLst>
                    <a:ext uri="{9D8B030D-6E8A-4147-A177-3AD203B41FA5}">
                      <a16:colId xmlns="" xmlns:a16="http://schemas.microsoft.com/office/drawing/2014/main" val="1954151074"/>
                    </a:ext>
                  </a:extLst>
                </a:gridCol>
                <a:gridCol w="1036948">
                  <a:extLst>
                    <a:ext uri="{9D8B030D-6E8A-4147-A177-3AD203B41FA5}">
                      <a16:colId xmlns="" xmlns:a16="http://schemas.microsoft.com/office/drawing/2014/main" val="182793856"/>
                    </a:ext>
                  </a:extLst>
                </a:gridCol>
                <a:gridCol w="669303">
                  <a:extLst>
                    <a:ext uri="{9D8B030D-6E8A-4147-A177-3AD203B41FA5}">
                      <a16:colId xmlns="" xmlns:a16="http://schemas.microsoft.com/office/drawing/2014/main" val="1990010533"/>
                    </a:ext>
                  </a:extLst>
                </a:gridCol>
                <a:gridCol w="753695">
                  <a:extLst>
                    <a:ext uri="{9D8B030D-6E8A-4147-A177-3AD203B41FA5}">
                      <a16:colId xmlns="" xmlns:a16="http://schemas.microsoft.com/office/drawing/2014/main" val="2206572208"/>
                    </a:ext>
                  </a:extLst>
                </a:gridCol>
                <a:gridCol w="754594">
                  <a:extLst>
                    <a:ext uri="{9D8B030D-6E8A-4147-A177-3AD203B41FA5}">
                      <a16:colId xmlns="" xmlns:a16="http://schemas.microsoft.com/office/drawing/2014/main" val="528389663"/>
                    </a:ext>
                  </a:extLst>
                </a:gridCol>
                <a:gridCol w="1027924">
                  <a:extLst>
                    <a:ext uri="{9D8B030D-6E8A-4147-A177-3AD203B41FA5}">
                      <a16:colId xmlns="" xmlns:a16="http://schemas.microsoft.com/office/drawing/2014/main" val="3048444812"/>
                    </a:ext>
                  </a:extLst>
                </a:gridCol>
              </a:tblGrid>
              <a:tr h="1497753">
                <a:tc rowSpan="2"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7.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Хранение личных дел на бумажном носителе требует выделения мест хранения и организации архива.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rowSpan="2"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Установленный порядок хранения личных дел на бумажном носителе.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7.1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Проведение анализа содержимого личных дел получателей услуг, определение документов, нахождение которых в личном деле не является необходимым для организации дальнейшей работы и ведения отчетности. 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Высвобождение мест хранения, оперативный доступ к материалам.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Карпов И.Н.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Котина Н.В.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Конгоева А.С.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Кеслер О.В.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Белокосова О.Н.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r>
                        <a:rPr lang="ru-RU" sz="900" u="none" strike="noStrike" dirty="0">
                          <a:effectLst/>
                        </a:rPr>
                        <a:t>Черняева Е.В.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19.06.25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>
                          <a:effectLst/>
                        </a:rPr>
                        <a:t>24.06.25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Выполнено 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Предложения переданы для внесения изменений в распоряжение Комитета по социальной защите населения Ленинградской области от 19.12.2018 г. </a:t>
                      </a:r>
                    </a:p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№ 1194 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2194125048"/>
                  </a:ext>
                </a:extLst>
              </a:tr>
              <a:tr h="1039395">
                <a:tc vMerge="1">
                  <a:txBody>
                    <a:bodyPr/>
                    <a:lstStyle/>
                    <a:p>
                      <a:pPr algn="ctr" fontAlgn="t">
                        <a:buNone/>
                      </a:pP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 vMerge="1">
                  <a:txBody>
                    <a:bodyPr/>
                    <a:lstStyle/>
                    <a:p>
                      <a:pPr algn="l" fontAlgn="t">
                        <a:buNone/>
                      </a:pP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7.2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Организовать проведение совместного совещания со специалистами ЛОГБУ "Выборгский КЦСОН" по установлению единого перечня документов, хранящихся в личном деле получателя услуг.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Большакова О.Н. Котина Н.В.</a:t>
                      </a:r>
                      <a:br>
                        <a:rPr lang="ru-RU" sz="900" u="none" strike="noStrike" dirty="0">
                          <a:effectLst/>
                        </a:rPr>
                      </a:b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25.06.25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26.07.25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Выполнено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ru-RU" sz="900" u="none" strike="noStrike" dirty="0">
                          <a:effectLst/>
                        </a:rPr>
                        <a:t> Обсуждение состоялось в рабочем порядке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5520" marR="5520" marT="5520" marB="0"/>
                </a:tc>
                <a:extLst>
                  <a:ext uri="{0D108BD9-81ED-4DB2-BD59-A6C34878D82A}">
                    <a16:rowId xmlns="" xmlns:a16="http://schemas.microsoft.com/office/drawing/2014/main" val="40953372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49493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CD02220-799B-DE84-C033-A9B157686A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FCD8C6A6-C3AF-57EE-7D38-1CEC5D179926}"/>
              </a:ext>
            </a:extLst>
          </p:cNvPr>
          <p:cNvSpPr txBox="1"/>
          <p:nvPr/>
        </p:nvSpPr>
        <p:spPr bwMode="auto">
          <a:xfrm>
            <a:off x="527051" y="152401"/>
            <a:ext cx="11106148" cy="5813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Карточка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проекта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</a:t>
            </a:r>
            <a:r>
              <a:rPr lang="ru-RU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итоговая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):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Проект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повышения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производительности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труда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в Ленинградском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областном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государственном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бюджетном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учреждении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«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Тихвинский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комплексный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центр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социального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en-US" sz="1300" i="0" u="none" strike="noStrike" baseline="0" dirty="0" err="1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обслуживания</a:t>
            </a:r>
            <a:r>
              <a:rPr lang="en-US" sz="1300" i="0" u="none" strike="noStrike" baseline="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населения»</a:t>
            </a:r>
            <a:endParaRPr lang="en-US" sz="1300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pSp>
        <p:nvGrpSpPr>
          <p:cNvPr id="6" name="Группа 5">
            <a:extLst>
              <a:ext uri="{FF2B5EF4-FFF2-40B4-BE49-F238E27FC236}">
                <a16:creationId xmlns="" xmlns:a16="http://schemas.microsoft.com/office/drawing/2014/main" id="{50CFA47F-A3AF-D0EC-D11D-89E8F497C8F8}"/>
              </a:ext>
            </a:extLst>
          </p:cNvPr>
          <p:cNvGrpSpPr/>
          <p:nvPr/>
        </p:nvGrpSpPr>
        <p:grpSpPr>
          <a:xfrm>
            <a:off x="394790" y="733786"/>
            <a:ext cx="11402419" cy="5713667"/>
            <a:chOff x="394790" y="733786"/>
            <a:chExt cx="11402419" cy="5713667"/>
          </a:xfrm>
        </p:grpSpPr>
        <p:pic>
          <p:nvPicPr>
            <p:cNvPr id="3" name="Рисунок 2">
              <a:extLst>
                <a:ext uri="{FF2B5EF4-FFF2-40B4-BE49-F238E27FC236}">
                  <a16:creationId xmlns="" xmlns:a16="http://schemas.microsoft.com/office/drawing/2014/main" id="{AF12D966-9349-C3B8-013C-988852266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94790" y="733786"/>
              <a:ext cx="11402419" cy="5713667"/>
            </a:xfrm>
            <a:prstGeom prst="rect">
              <a:avLst/>
            </a:prstGeom>
          </p:spPr>
        </p:pic>
        <p:pic>
          <p:nvPicPr>
            <p:cNvPr id="5" name="Рисунок 4">
              <a:extLst>
                <a:ext uri="{FF2B5EF4-FFF2-40B4-BE49-F238E27FC236}">
                  <a16:creationId xmlns="" xmlns:a16="http://schemas.microsoft.com/office/drawing/2014/main" id="{828E2152-C1C7-B1DD-E0A4-EDD55F760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78855" y="4257250"/>
              <a:ext cx="1264920" cy="11480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07344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5891DE3-260D-2BD2-F34D-1C367ED63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CF862F44-6051-69F0-6D50-FAE2F112D5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2869" y="3252598"/>
            <a:ext cx="10546262" cy="1226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chemeClr val="tx2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Полустационар:</a:t>
            </a:r>
          </a:p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Время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протекания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процесса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для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конкретного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получателя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услуг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сокращено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на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2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часа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  <a:p>
            <a:pPr marR="0" lvl="0" defTabSz="914400" eaLnBrk="1" latinLnBrk="0" hangingPunct="1">
              <a:lnSpc>
                <a:spcPct val="90000"/>
              </a:lnSpc>
              <a:spcBef>
                <a:spcPts val="1000"/>
              </a:spcBef>
              <a:buClrTx/>
              <a:buSzTx/>
              <a:tabLst/>
            </a:pP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Общее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сокращение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kumimoji="0" lang="en-US" altLang="ru-RU" sz="1600" b="0" i="0" u="none" strike="noStrike" cap="none" normalizeH="0" baseline="0" dirty="0" err="1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трудоемкости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: </a:t>
            </a:r>
            <a:r>
              <a:rPr lang="ru-RU" altLang="ru-RU" sz="16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3</a:t>
            </a:r>
            <a:r>
              <a:rPr kumimoji="0" lang="en-US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3,2 </a:t>
            </a:r>
            <a:r>
              <a:rPr kumimoji="0" lang="en-US" altLang="ru-RU" sz="1600" b="1" i="0" u="none" strike="noStrike" cap="none" normalizeH="0" baseline="0" dirty="0" err="1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человеко-часа</a:t>
            </a:r>
            <a:r>
              <a:rPr kumimoji="0" lang="ru-RU" altLang="ru-RU" sz="1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/год</a:t>
            </a:r>
            <a:r>
              <a:rPr kumimoji="0" lang="en-US" altLang="ru-RU" sz="1600" b="0" i="0" u="none" strike="noStrike" cap="none" normalizeH="0" baseline="0" dirty="0">
                <a:ln>
                  <a:noFill/>
                </a:ln>
                <a:effectLst/>
                <a:latin typeface="Verdana" panose="020B0604030504040204" pitchFamily="34" charset="0"/>
                <a:ea typeface="Verdana" panose="020B0604030504040204" pitchFamily="34" charset="0"/>
              </a:rPr>
              <a:t>. </a:t>
            </a: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8403AEDF-A994-6190-6667-DE786175F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245993"/>
              </p:ext>
            </p:extLst>
          </p:nvPr>
        </p:nvGraphicFramePr>
        <p:xfrm>
          <a:off x="822869" y="549140"/>
          <a:ext cx="10546262" cy="2632221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981857">
                  <a:extLst>
                    <a:ext uri="{9D8B030D-6E8A-4147-A177-3AD203B41FA5}">
                      <a16:colId xmlns="" xmlns:a16="http://schemas.microsoft.com/office/drawing/2014/main" val="735478523"/>
                    </a:ext>
                  </a:extLst>
                </a:gridCol>
                <a:gridCol w="2188135">
                  <a:extLst>
                    <a:ext uri="{9D8B030D-6E8A-4147-A177-3AD203B41FA5}">
                      <a16:colId xmlns="" xmlns:a16="http://schemas.microsoft.com/office/drawing/2014/main" val="2078128532"/>
                    </a:ext>
                  </a:extLst>
                </a:gridCol>
                <a:gridCol w="2188135">
                  <a:extLst>
                    <a:ext uri="{9D8B030D-6E8A-4147-A177-3AD203B41FA5}">
                      <a16:colId xmlns="" xmlns:a16="http://schemas.microsoft.com/office/drawing/2014/main" val="3168533343"/>
                    </a:ext>
                  </a:extLst>
                </a:gridCol>
                <a:gridCol w="2188135">
                  <a:extLst>
                    <a:ext uri="{9D8B030D-6E8A-4147-A177-3AD203B41FA5}">
                      <a16:colId xmlns="" xmlns:a16="http://schemas.microsoft.com/office/drawing/2014/main" val="2218781378"/>
                    </a:ext>
                  </a:extLst>
                </a:gridCol>
              </a:tblGrid>
              <a:tr h="473039"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Наименование показателя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Текущее значение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>
                          <a:effectLst/>
                        </a:rPr>
                        <a:t>Целевое значение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t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>
                          <a:effectLst/>
                        </a:rPr>
                        <a:t>Фактически достигнутое значение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/>
                </a:tc>
                <a:extLst>
                  <a:ext uri="{0D108BD9-81ED-4DB2-BD59-A6C34878D82A}">
                    <a16:rowId xmlns="" xmlns:a16="http://schemas.microsoft.com/office/drawing/2014/main" val="2022517113"/>
                  </a:ext>
                </a:extLst>
              </a:tr>
              <a:tr h="5758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u="none" strike="noStrike" kern="100" dirty="0">
                          <a:solidFill>
                            <a:srgbClr val="161616"/>
                          </a:solidFill>
                          <a:effectLst/>
                        </a:rPr>
                        <a:t>3. ВПП процесса №2, раб час 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 dirty="0">
                          <a:effectLst/>
                        </a:rPr>
                        <a:t>17,5 </a:t>
                      </a:r>
                      <a:endParaRPr lang="ru-RU" sz="2000" b="0" u="none" strike="noStrike" dirty="0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 dirty="0">
                          <a:effectLst/>
                        </a:rPr>
                        <a:t>(на 1 получателя услуг)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 dirty="0">
                          <a:effectLst/>
                        </a:rPr>
                        <a:t>14</a:t>
                      </a:r>
                      <a:endParaRPr lang="ru-RU" sz="2000" b="0" u="none" strike="noStrike" dirty="0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0" u="none" strike="noStrike" kern="100" dirty="0">
                          <a:effectLst/>
                        </a:rPr>
                        <a:t>(сокращение на 20%)</a:t>
                      </a:r>
                      <a:endParaRPr lang="ru-RU" sz="20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>
                          <a:solidFill>
                            <a:srgbClr val="4EA72E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>
                          <a:solidFill>
                            <a:srgbClr val="4EA72E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(сокращение на 20 %)</a:t>
                      </a:r>
                      <a:endParaRPr lang="ru-RU" sz="18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017698844"/>
                  </a:ext>
                </a:extLst>
              </a:tr>
              <a:tr h="57584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400" b="0" u="none" strike="noStrike" kern="100">
                          <a:solidFill>
                            <a:srgbClr val="161616"/>
                          </a:solidFill>
                          <a:effectLst/>
                        </a:rPr>
                        <a:t>4. Трудоемкость процесса №2, раб челчас/год</a:t>
                      </a:r>
                      <a:endParaRPr lang="ru-RU" sz="20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132,8</a:t>
                      </a:r>
                      <a:endParaRPr lang="ru-RU" sz="2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106,2</a:t>
                      </a:r>
                      <a:endParaRPr lang="ru-RU" sz="2000" b="1" u="none" strike="noStrike" dirty="0">
                        <a:effectLst/>
                      </a:endParaRPr>
                    </a:p>
                    <a:p>
                      <a:pPr algn="ctr" font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400" b="1" u="none" strike="noStrike" kern="100" dirty="0">
                          <a:effectLst/>
                        </a:rPr>
                        <a:t>(сокращение на 20%)</a:t>
                      </a:r>
                      <a:endParaRPr lang="ru-RU" sz="20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117" marR="75117" marT="10433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rgbClr val="4EA72E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99,6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ru-RU" sz="1600" b="1" kern="100" dirty="0">
                          <a:solidFill>
                            <a:srgbClr val="4EA72E"/>
                          </a:solidFill>
                          <a:effectLst/>
                          <a:latin typeface="Aptos Display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(сокращение на 25 %)</a:t>
                      </a:r>
                      <a:endParaRPr lang="ru-RU" sz="18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295076398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684E9A68-4EC2-3E92-F47E-FFB4D09FB689}"/>
              </a:ext>
            </a:extLst>
          </p:cNvPr>
          <p:cNvSpPr txBox="1"/>
          <p:nvPr/>
        </p:nvSpPr>
        <p:spPr bwMode="auto">
          <a:xfrm>
            <a:off x="527051" y="152402"/>
            <a:ext cx="11106148" cy="39673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eaLnBrk="1" hangingPunct="1">
              <a:lnSpc>
                <a:spcPct val="90000"/>
              </a:lnSpc>
              <a:spcAft>
                <a:spcPts val="600"/>
              </a:spcAft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Фактически достигнутые показатели (расшифровка)</a:t>
            </a:r>
            <a:endParaRPr lang="en-US" sz="1600" dirty="0">
              <a:solidFill>
                <a:schemeClr val="accent6">
                  <a:lumMod val="7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07D64ADA-8D56-57D6-8B5A-89C769375D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4122" y="3977685"/>
            <a:ext cx="2379077" cy="2445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92842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52DBCF2-3007-76AF-1966-6036218C1E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="" xmlns:a16="http://schemas.microsoft.com/office/drawing/2014/main" id="{EB454748-375A-D4E3-6009-AFD3A0B8D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966" y="113208"/>
            <a:ext cx="11558064" cy="554756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1"/>
            <a:r>
              <a:rPr lang="ru-RU" sz="1900" dirty="0">
                <a:solidFill>
                  <a:schemeClr val="tx1"/>
                </a:solidFill>
              </a:rPr>
              <a:t>Ключевые выводы и рекомендации</a:t>
            </a:r>
            <a:endParaRPr lang="ru-RU" sz="1900" dirty="0">
              <a:solidFill>
                <a:srgbClr val="EE0000"/>
              </a:solidFill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="" xmlns:a16="http://schemas.microsoft.com/office/drawing/2014/main" id="{512EC690-8A0C-E316-C25E-FDFB8FE1EDAE}"/>
              </a:ext>
            </a:extLst>
          </p:cNvPr>
          <p:cNvSpPr txBox="1">
            <a:spLocks/>
          </p:cNvSpPr>
          <p:nvPr/>
        </p:nvSpPr>
        <p:spPr bwMode="auto">
          <a:xfrm>
            <a:off x="338966" y="531845"/>
            <a:ext cx="11688193" cy="55143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marL="0" lvl="1" defTabSz="914400"/>
            <a:r>
              <a:rPr lang="ru-RU" sz="1800" b="1" kern="0" dirty="0">
                <a:solidFill>
                  <a:srgbClr val="00B050"/>
                </a:solidFill>
              </a:rPr>
              <a:t>Сильные стороны:</a:t>
            </a:r>
          </a:p>
          <a:p>
            <a:pPr marL="342900" lvl="1" indent="-342900" defTabSz="914400">
              <a:buFontTx/>
              <a:buChar char="-"/>
            </a:pPr>
            <a:r>
              <a:rPr lang="ru-RU" sz="1600" kern="0" dirty="0">
                <a:solidFill>
                  <a:schemeClr val="tx1"/>
                </a:solidFill>
              </a:rPr>
              <a:t>клиентоцентричность сотрудников учреждения, деятельная личная вовлеченность в проблемы получателей социальных услуг;</a:t>
            </a:r>
          </a:p>
          <a:p>
            <a:pPr marL="342900" lvl="1" indent="-342900" defTabSz="914400">
              <a:buFontTx/>
              <a:buChar char="-"/>
            </a:pPr>
            <a:r>
              <a:rPr lang="ru-RU" sz="1600" kern="0" dirty="0">
                <a:solidFill>
                  <a:schemeClr val="tx1"/>
                </a:solidFill>
              </a:rPr>
              <a:t>поддержание порядка на рабочих местах и в местах хранения документации;</a:t>
            </a:r>
          </a:p>
          <a:p>
            <a:pPr marL="342900" lvl="1" indent="-342900" defTabSz="914400">
              <a:buFontTx/>
              <a:buChar char="-"/>
            </a:pPr>
            <a:r>
              <a:rPr lang="ru-RU" sz="1600" kern="0" dirty="0">
                <a:solidFill>
                  <a:schemeClr val="tx1"/>
                </a:solidFill>
              </a:rPr>
              <a:t>выраженная склонность сотрудников к самостоятельной оптимизации рабочего процесса, созданию и внедрению «каракури»*. </a:t>
            </a:r>
          </a:p>
          <a:p>
            <a:pPr marL="342900" lvl="1" indent="-342900" defTabSz="914400">
              <a:buFontTx/>
              <a:buChar char="-"/>
            </a:pPr>
            <a:endParaRPr lang="ru-RU" sz="1800" kern="0" dirty="0">
              <a:solidFill>
                <a:schemeClr val="tx1"/>
              </a:solidFill>
            </a:endParaRPr>
          </a:p>
          <a:p>
            <a:pPr marL="0" lvl="1" defTabSz="914400"/>
            <a:r>
              <a:rPr lang="ru-RU" sz="1800" b="1" kern="0" dirty="0">
                <a:solidFill>
                  <a:srgbClr val="00B050"/>
                </a:solidFill>
              </a:rPr>
              <a:t>Инициативная группа проекта:</a:t>
            </a:r>
          </a:p>
          <a:p>
            <a:pPr marL="0" lvl="1" defTabSz="914400"/>
            <a:r>
              <a:rPr lang="ru-RU" sz="1600" kern="0" dirty="0">
                <a:solidFill>
                  <a:schemeClr val="tx1"/>
                </a:solidFill>
              </a:rPr>
              <a:t>Заведующие отделениями </a:t>
            </a:r>
            <a:r>
              <a:rPr lang="ru-RU" sz="1600" kern="0" dirty="0" err="1">
                <a:solidFill>
                  <a:schemeClr val="tx1"/>
                </a:solidFill>
              </a:rPr>
              <a:t>соц.обслуживания</a:t>
            </a:r>
            <a:r>
              <a:rPr lang="ru-RU" sz="1600" kern="0" dirty="0">
                <a:solidFill>
                  <a:schemeClr val="tx1"/>
                </a:solidFill>
              </a:rPr>
              <a:t> на дому: </a:t>
            </a:r>
            <a:r>
              <a:rPr lang="ru-RU" sz="1600" b="1" kern="0" dirty="0">
                <a:solidFill>
                  <a:schemeClr val="tx1"/>
                </a:solidFill>
              </a:rPr>
              <a:t>Белокосова О.Н., Кеслер О.А., Конгоева А.С.</a:t>
            </a:r>
          </a:p>
          <a:p>
            <a:pPr marL="0" lvl="1" defTabSz="914400"/>
            <a:r>
              <a:rPr lang="ru-RU" sz="1600" kern="0" dirty="0">
                <a:solidFill>
                  <a:schemeClr val="tx1"/>
                </a:solidFill>
              </a:rPr>
              <a:t>Заведующий отделением соц.обслуживания с дневным пребыванием </a:t>
            </a:r>
            <a:r>
              <a:rPr lang="ru-RU" sz="1600" b="1" kern="0" dirty="0">
                <a:solidFill>
                  <a:schemeClr val="tx1"/>
                </a:solidFill>
              </a:rPr>
              <a:t>Черняева Е.В.</a:t>
            </a:r>
          </a:p>
          <a:p>
            <a:pPr marL="0" lvl="1" defTabSz="914400"/>
            <a:r>
              <a:rPr lang="ru-RU" sz="1600" kern="0" dirty="0">
                <a:solidFill>
                  <a:schemeClr val="tx1"/>
                </a:solidFill>
              </a:rPr>
              <a:t>Заведующий стационарным отделением соц.обслуживания с временным проживанием </a:t>
            </a:r>
            <a:r>
              <a:rPr lang="ru-RU" sz="1600" b="1" kern="0" dirty="0">
                <a:solidFill>
                  <a:schemeClr val="tx1"/>
                </a:solidFill>
              </a:rPr>
              <a:t>Кузьмина А.А.  </a:t>
            </a:r>
          </a:p>
          <a:p>
            <a:pPr marL="0" lvl="1" defTabSz="914400"/>
            <a:r>
              <a:rPr lang="ru-RU" sz="1600" kern="0" dirty="0">
                <a:solidFill>
                  <a:schemeClr val="tx1"/>
                </a:solidFill>
              </a:rPr>
              <a:t>Медицинская сестра </a:t>
            </a:r>
            <a:r>
              <a:rPr lang="ru-RU" sz="1600" b="1" kern="0" dirty="0">
                <a:solidFill>
                  <a:schemeClr val="tx1"/>
                </a:solidFill>
              </a:rPr>
              <a:t>Шубина М.В.</a:t>
            </a:r>
          </a:p>
          <a:p>
            <a:pPr marL="0" lvl="1" defTabSz="914400"/>
            <a:endParaRPr lang="ru-RU" sz="1800" kern="0" dirty="0">
              <a:solidFill>
                <a:schemeClr val="tx1"/>
              </a:solidFill>
            </a:endParaRPr>
          </a:p>
          <a:p>
            <a:pPr marL="0" lvl="1" defTabSz="914400"/>
            <a:r>
              <a:rPr lang="ru-RU" sz="1800" b="1" kern="0" dirty="0">
                <a:solidFill>
                  <a:srgbClr val="0070C0"/>
                </a:solidFill>
              </a:rPr>
              <a:t>Что можно улучшить:</a:t>
            </a:r>
          </a:p>
          <a:p>
            <a:pPr marL="285750" lvl="1" indent="-285750" defTabSz="914400">
              <a:buFontTx/>
              <a:buChar char="-"/>
            </a:pPr>
            <a:r>
              <a:rPr lang="ru-RU" sz="1600" kern="0" dirty="0">
                <a:solidFill>
                  <a:schemeClr val="tx1"/>
                </a:solidFill>
              </a:rPr>
              <a:t>развитие принципов обратной связи (информирование о проблеме от исполнителя – принятие управленческого решения руководителем);</a:t>
            </a:r>
          </a:p>
          <a:p>
            <a:pPr marL="285750" lvl="1" indent="-285750" defTabSz="914400">
              <a:buFontTx/>
              <a:buChar char="-"/>
            </a:pPr>
            <a:r>
              <a:rPr lang="ru-RU" sz="1600" kern="0" dirty="0">
                <a:solidFill>
                  <a:schemeClr val="tx1"/>
                </a:solidFill>
              </a:rPr>
              <a:t>разработка методов материального поощрения проактивности сотрудников;</a:t>
            </a:r>
          </a:p>
          <a:p>
            <a:pPr marL="285750" lvl="1" indent="-285750" defTabSz="914400">
              <a:buFontTx/>
              <a:buChar char="-"/>
            </a:pPr>
            <a:r>
              <a:rPr lang="ru-RU" sz="1600" kern="0" dirty="0">
                <a:solidFill>
                  <a:schemeClr val="tx1"/>
                </a:solidFill>
              </a:rPr>
              <a:t>поддержка со стороны Комитета по социальной защите населения Ленинградской области;</a:t>
            </a:r>
          </a:p>
          <a:p>
            <a:pPr marL="285750" lvl="1" indent="-285750" defTabSz="914400">
              <a:buFontTx/>
              <a:buChar char="-"/>
            </a:pPr>
            <a:r>
              <a:rPr lang="ru-RU" sz="1600" kern="0" dirty="0">
                <a:solidFill>
                  <a:schemeClr val="tx1"/>
                </a:solidFill>
              </a:rPr>
              <a:t>выделение дополнительных источников финансирования на приобретение средств автоматизации.</a:t>
            </a:r>
            <a:endParaRPr lang="ru-RU" sz="1600" kern="0" dirty="0">
              <a:solidFill>
                <a:srgbClr val="EE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8B289293-D32A-D5E2-9501-E61E2D09B241}"/>
              </a:ext>
            </a:extLst>
          </p:cNvPr>
          <p:cNvSpPr txBox="1"/>
          <p:nvPr/>
        </p:nvSpPr>
        <p:spPr>
          <a:xfrm>
            <a:off x="316968" y="6159637"/>
            <a:ext cx="1155806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400" kern="0" dirty="0">
                <a:solidFill>
                  <a:schemeClr val="tx1"/>
                </a:solidFill>
              </a:rPr>
              <a:t>*Каракури (яп.) – (в контексте офисных процессов) разработка форм, таблиц, иных офисных инструментов для облегчения и ускорения работы.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46800315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dirty="0">
                <a:solidFill>
                  <a:schemeClr val="accent2">
                    <a:lumMod val="50000"/>
                  </a:schemeClr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ПРИЛОЖЕНИЯ</a:t>
            </a:r>
            <a:endParaRPr lang="ru-RU" dirty="0">
              <a:solidFill>
                <a:schemeClr val="accent2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4294967295"/>
          </p:nvPr>
        </p:nvSpPr>
        <p:spPr>
          <a:xfrm>
            <a:off x="0" y="6200775"/>
            <a:ext cx="27432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0022C699-E247-4ABB-AE6C-0A0F112E5204}" type="datetime1">
              <a:rPr lang="ru-RU" smtClean="0"/>
              <a:pPr>
                <a:defRPr/>
              </a:pPr>
              <a:t>21.08.2026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54595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Таблица 51">
            <a:extLst>
              <a:ext uri="{FF2B5EF4-FFF2-40B4-BE49-F238E27FC236}">
                <a16:creationId xmlns="" xmlns:a16="http://schemas.microsoft.com/office/drawing/2014/main" id="{CCC28353-7E36-EB11-A559-7B1075D11582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189313" y="698343"/>
          <a:ext cx="11707605" cy="5245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126">
                  <a:extLst>
                    <a:ext uri="{9D8B030D-6E8A-4147-A177-3AD203B41FA5}">
                      <a16:colId xmlns="" xmlns:a16="http://schemas.microsoft.com/office/drawing/2014/main" val="4134161933"/>
                    </a:ext>
                  </a:extLst>
                </a:gridCol>
                <a:gridCol w="10208479">
                  <a:extLst>
                    <a:ext uri="{9D8B030D-6E8A-4147-A177-3AD203B41FA5}">
                      <a16:colId xmlns="" xmlns:a16="http://schemas.microsoft.com/office/drawing/2014/main" val="2651922647"/>
                    </a:ext>
                  </a:extLst>
                </a:gridCol>
              </a:tblGrid>
              <a:tr h="1100445">
                <a:tc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r>
                        <a:rPr lang="ru-RU" sz="1100" b="1" dirty="0"/>
                        <a:t>Директор ЛОГБУ «Тихвинский КЦСОН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0399629"/>
                  </a:ext>
                </a:extLst>
              </a:tr>
              <a:tr h="1725462">
                <a:tc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r>
                        <a:rPr lang="ru-RU" sz="1100" b="1" dirty="0"/>
                        <a:t>Заведующий отделением социального обслуживания на дому 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19083497"/>
                  </a:ext>
                </a:extLst>
              </a:tr>
              <a:tr h="1474704">
                <a:tc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r>
                        <a:rPr lang="ru-RU" sz="1100" b="1" dirty="0"/>
                        <a:t>Социальный работник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39464201"/>
                  </a:ext>
                </a:extLst>
              </a:tr>
              <a:tr h="94444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/>
                        <a:t>Документовед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86607100"/>
                  </a:ext>
                </a:extLst>
              </a:tr>
            </a:tbl>
          </a:graphicData>
        </a:graphic>
      </p:graphicFrame>
      <p:sp>
        <p:nvSpPr>
          <p:cNvPr id="289" name="Овал 288">
            <a:extLst>
              <a:ext uri="{FF2B5EF4-FFF2-40B4-BE49-F238E27FC236}">
                <a16:creationId xmlns="" xmlns:a16="http://schemas.microsoft.com/office/drawing/2014/main" id="{093D3D94-1CE3-4CFA-B736-CBBFEE9B85DC}"/>
              </a:ext>
            </a:extLst>
          </p:cNvPr>
          <p:cNvSpPr/>
          <p:nvPr/>
        </p:nvSpPr>
        <p:spPr>
          <a:xfrm>
            <a:off x="1476973" y="2085157"/>
            <a:ext cx="1091197" cy="1024872"/>
          </a:xfrm>
          <a:prstGeom prst="ellipse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dirty="0">
                <a:solidFill>
                  <a:srgbClr val="171616"/>
                </a:solidFill>
                <a:latin typeface="Verdana"/>
              </a:rPr>
              <a:t>Заключен договор с получателем услуг</a:t>
            </a:r>
            <a:endParaRPr kumimoji="0" lang="ru-RU" sz="80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74" name="Прямая соединительная линия 73">
            <a:extLst>
              <a:ext uri="{FF2B5EF4-FFF2-40B4-BE49-F238E27FC236}">
                <a16:creationId xmlns="" xmlns:a16="http://schemas.microsoft.com/office/drawing/2014/main" id="{0B0CAD5E-82EC-449A-BC58-5875780719C2}"/>
              </a:ext>
            </a:extLst>
          </p:cNvPr>
          <p:cNvCxnSpPr/>
          <p:nvPr/>
        </p:nvCxnSpPr>
        <p:spPr>
          <a:xfrm>
            <a:off x="1033096" y="711699"/>
            <a:ext cx="0" cy="248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6272DED9-19F4-662E-93D9-17D60BF9C032}"/>
              </a:ext>
            </a:extLst>
          </p:cNvPr>
          <p:cNvSpPr txBox="1">
            <a:spLocks/>
          </p:cNvSpPr>
          <p:nvPr/>
        </p:nvSpPr>
        <p:spPr bwMode="auto">
          <a:xfrm>
            <a:off x="189314" y="147751"/>
            <a:ext cx="11796797" cy="58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189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377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5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75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Укрупненная карта ТЕКУЩЕГО состояния процесса </a:t>
            </a:r>
          </a:p>
          <a:p>
            <a:pPr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"</a:t>
            </a:r>
            <a:r>
              <a:rPr lang="ru-RU" sz="1600" b="1" u="sng" dirty="0">
                <a:solidFill>
                  <a:schemeClr val="accent6">
                    <a:lumMod val="75000"/>
                  </a:schemeClr>
                </a:solidFill>
              </a:rPr>
              <a:t>Организация работ для обеспечения оказания услуг на дому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" в ЛОГБУ «Тихвинский КЦСОН»</a:t>
            </a: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" name="Рисунок 1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95B3EFF9-781A-4233-BEDB-9BFEF9AB9FD4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337381" y="4898239"/>
            <a:ext cx="124235" cy="177906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5" name="Рисунок 14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0C7B7911-AF08-48FB-9E8A-A27A883F803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461" y="4093953"/>
            <a:ext cx="156601" cy="173511"/>
          </a:xfrm>
          <a:prstGeom prst="rect">
            <a:avLst/>
          </a:prstGeom>
        </p:spPr>
      </p:pic>
      <p:cxnSp>
        <p:nvCxnSpPr>
          <p:cNvPr id="32" name="Прямая со стрелкой 31">
            <a:extLst>
              <a:ext uri="{FF2B5EF4-FFF2-40B4-BE49-F238E27FC236}">
                <a16:creationId xmlns="" xmlns:a16="http://schemas.microsoft.com/office/drawing/2014/main" id="{6A666CF3-DB06-8566-DBEB-73EF7953C642}"/>
              </a:ext>
            </a:extLst>
          </p:cNvPr>
          <p:cNvCxnSpPr>
            <a:cxnSpLocks/>
            <a:stCxn id="289" idx="6"/>
            <a:endCxn id="35" idx="1"/>
          </p:cNvCxnSpPr>
          <p:nvPr/>
        </p:nvCxnSpPr>
        <p:spPr>
          <a:xfrm>
            <a:off x="2568170" y="2597593"/>
            <a:ext cx="261922" cy="272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4CCABC16-F6BC-AD00-921E-8154BB528EF9}"/>
              </a:ext>
            </a:extLst>
          </p:cNvPr>
          <p:cNvSpPr/>
          <p:nvPr/>
        </p:nvSpPr>
        <p:spPr>
          <a:xfrm>
            <a:off x="2830092" y="1790388"/>
            <a:ext cx="1039039" cy="16688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Анализирует нагрузку и назначает конкретного соцработника на обслуживание получателя Готовит проект </a:t>
            </a:r>
            <a:r>
              <a:rPr lang="ru-RU" sz="7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Распоряжения о принятии на социальное обслуживание и закреплении социального работника. </a:t>
            </a:r>
            <a:r>
              <a:rPr lang="ru-RU" sz="700" dirty="0">
                <a:solidFill>
                  <a:sysClr val="windowText" lastClr="000000"/>
                </a:solidFill>
              </a:rPr>
              <a:t> </a:t>
            </a:r>
          </a:p>
        </p:txBody>
      </p:sp>
      <p:grpSp>
        <p:nvGrpSpPr>
          <p:cNvPr id="81" name="Группа 80">
            <a:extLst>
              <a:ext uri="{FF2B5EF4-FFF2-40B4-BE49-F238E27FC236}">
                <a16:creationId xmlns="" xmlns:a16="http://schemas.microsoft.com/office/drawing/2014/main" id="{58D6634D-2509-81D1-0C79-1F79237C444A}"/>
              </a:ext>
            </a:extLst>
          </p:cNvPr>
          <p:cNvGrpSpPr/>
          <p:nvPr/>
        </p:nvGrpSpPr>
        <p:grpSpPr>
          <a:xfrm>
            <a:off x="1959377" y="665549"/>
            <a:ext cx="2633725" cy="425039"/>
            <a:chOff x="1973174" y="5777093"/>
            <a:chExt cx="2633725" cy="425039"/>
          </a:xfrm>
        </p:grpSpPr>
        <p:pic>
          <p:nvPicPr>
            <p:cNvPr id="59" name="Рисунок 58" descr="Документ контур">
              <a:extLst>
                <a:ext uri="{FF2B5EF4-FFF2-40B4-BE49-F238E27FC236}">
                  <a16:creationId xmlns="" xmlns:a16="http://schemas.microsoft.com/office/drawing/2014/main" id="{39CE2D7D-EF47-EAA0-8B69-2F59944C6D4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973174" y="5777093"/>
              <a:ext cx="338558" cy="373196"/>
            </a:xfrm>
            <a:prstGeom prst="rect">
              <a:avLst/>
            </a:prstGeom>
          </p:spPr>
        </p:pic>
        <p:sp>
          <p:nvSpPr>
            <p:cNvPr id="60" name="Прямоугольник 59">
              <a:extLst>
                <a:ext uri="{FF2B5EF4-FFF2-40B4-BE49-F238E27FC236}">
                  <a16:creationId xmlns="" xmlns:a16="http://schemas.microsoft.com/office/drawing/2014/main" id="{88081870-0DC7-A6CE-0BF9-837CCDEC5BF1}"/>
                </a:ext>
              </a:extLst>
            </p:cNvPr>
            <p:cNvSpPr/>
            <p:nvPr/>
          </p:nvSpPr>
          <p:spPr>
            <a:xfrm>
              <a:off x="2222117" y="5777093"/>
              <a:ext cx="2384782" cy="42503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/>
              <a:r>
                <a:rPr lang="ru-RU" sz="7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Распоряжение о принятии на социальное обслуживание и закреплении социального работника. </a:t>
              </a:r>
              <a:endParaRPr lang="ru-RU" sz="3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</p:grpSp>
      <p:sp>
        <p:nvSpPr>
          <p:cNvPr id="70" name="Прямоугольник 69">
            <a:extLst>
              <a:ext uri="{FF2B5EF4-FFF2-40B4-BE49-F238E27FC236}">
                <a16:creationId xmlns="" xmlns:a16="http://schemas.microsoft.com/office/drawing/2014/main" id="{6E0CFB25-D082-5BE1-EAC1-1A8A4B0203A6}"/>
              </a:ext>
            </a:extLst>
          </p:cNvPr>
          <p:cNvSpPr/>
          <p:nvPr/>
        </p:nvSpPr>
        <p:spPr>
          <a:xfrm>
            <a:off x="5098550" y="1433286"/>
            <a:ext cx="1005111" cy="48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" b="1" dirty="0">
                <a:solidFill>
                  <a:srgbClr val="171616"/>
                </a:solidFill>
                <a:latin typeface="Verdana"/>
              </a:rPr>
              <a:t>Контроль качества оказания услуг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71" name="Прямая со стрелкой 70">
            <a:extLst>
              <a:ext uri="{FF2B5EF4-FFF2-40B4-BE49-F238E27FC236}">
                <a16:creationId xmlns="" xmlns:a16="http://schemas.microsoft.com/office/drawing/2014/main" id="{0212BF78-57BF-25B9-CA1F-F8E3EB9E7833}"/>
              </a:ext>
            </a:extLst>
          </p:cNvPr>
          <p:cNvCxnSpPr>
            <a:cxnSpLocks/>
            <a:stCxn id="99" idx="3"/>
            <a:endCxn id="101" idx="1"/>
          </p:cNvCxnSpPr>
          <p:nvPr/>
        </p:nvCxnSpPr>
        <p:spPr>
          <a:xfrm flipV="1">
            <a:off x="4884087" y="4198240"/>
            <a:ext cx="199141" cy="34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Овал 120">
            <a:extLst>
              <a:ext uri="{FF2B5EF4-FFF2-40B4-BE49-F238E27FC236}">
                <a16:creationId xmlns="" xmlns:a16="http://schemas.microsoft.com/office/drawing/2014/main" id="{15877033-BB3D-3740-3247-CA2E696DD475}"/>
              </a:ext>
            </a:extLst>
          </p:cNvPr>
          <p:cNvSpPr/>
          <p:nvPr/>
        </p:nvSpPr>
        <p:spPr>
          <a:xfrm>
            <a:off x="9930054" y="1910340"/>
            <a:ext cx="1458931" cy="1275666"/>
          </a:xfrm>
          <a:prstGeom prst="ellipse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Экземпляр Акта приобщен к личному делу.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Услуги оказаны.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="" xmlns:a16="http://schemas.microsoft.com/office/drawing/2014/main" id="{175A4D50-7973-A9D5-BB4B-33ED0CA6486A}"/>
              </a:ext>
            </a:extLst>
          </p:cNvPr>
          <p:cNvSpPr/>
          <p:nvPr/>
        </p:nvSpPr>
        <p:spPr>
          <a:xfrm>
            <a:off x="2822839" y="4925740"/>
            <a:ext cx="1005112" cy="87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ysClr val="windowText" lastClr="000000"/>
                </a:solidFill>
                <a:effectLst/>
                <a:latin typeface="+mn-lt"/>
                <a:ea typeface="+mn-ea"/>
                <a:cs typeface="+mn-cs"/>
              </a:rPr>
              <a:t>Организует подписание распоряжения</a:t>
            </a:r>
          </a:p>
        </p:txBody>
      </p:sp>
      <p:cxnSp>
        <p:nvCxnSpPr>
          <p:cNvPr id="17" name="Прямая со стрелкой 16">
            <a:extLst>
              <a:ext uri="{FF2B5EF4-FFF2-40B4-BE49-F238E27FC236}">
                <a16:creationId xmlns="" xmlns:a16="http://schemas.microsoft.com/office/drawing/2014/main" id="{066C9AE7-946F-82C4-4F05-9458C71A928A}"/>
              </a:ext>
            </a:extLst>
          </p:cNvPr>
          <p:cNvCxnSpPr>
            <a:cxnSpLocks/>
          </p:cNvCxnSpPr>
          <p:nvPr/>
        </p:nvCxnSpPr>
        <p:spPr>
          <a:xfrm>
            <a:off x="3290961" y="3462242"/>
            <a:ext cx="0" cy="1464964"/>
          </a:xfrm>
          <a:prstGeom prst="straightConnector1">
            <a:avLst/>
          </a:prstGeom>
          <a:ln w="2222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>
            <a:extLst>
              <a:ext uri="{FF2B5EF4-FFF2-40B4-BE49-F238E27FC236}">
                <a16:creationId xmlns="" xmlns:a16="http://schemas.microsoft.com/office/drawing/2014/main" id="{DEA2353D-5E2B-A7F9-28BA-9E8C542B0C41}"/>
              </a:ext>
            </a:extLst>
          </p:cNvPr>
          <p:cNvCxnSpPr>
            <a:cxnSpLocks/>
          </p:cNvCxnSpPr>
          <p:nvPr/>
        </p:nvCxnSpPr>
        <p:spPr>
          <a:xfrm flipV="1">
            <a:off x="3475356" y="3462242"/>
            <a:ext cx="0" cy="1463498"/>
          </a:xfrm>
          <a:prstGeom prst="straightConnector1">
            <a:avLst/>
          </a:prstGeom>
          <a:ln w="22225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>
            <a:extLst>
              <a:ext uri="{FF2B5EF4-FFF2-40B4-BE49-F238E27FC236}">
                <a16:creationId xmlns="" xmlns:a16="http://schemas.microsoft.com/office/drawing/2014/main" id="{CD8D8A2A-1290-6F98-AEC6-DD67E716CA5D}"/>
              </a:ext>
            </a:extLst>
          </p:cNvPr>
          <p:cNvCxnSpPr>
            <a:cxnSpLocks/>
          </p:cNvCxnSpPr>
          <p:nvPr/>
        </p:nvCxnSpPr>
        <p:spPr>
          <a:xfrm>
            <a:off x="2648783" y="5884764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Прямая со стрелкой 42">
            <a:extLst>
              <a:ext uri="{FF2B5EF4-FFF2-40B4-BE49-F238E27FC236}">
                <a16:creationId xmlns="" xmlns:a16="http://schemas.microsoft.com/office/drawing/2014/main" id="{B790CFC7-0190-9881-AB9D-25494FCDEBFB}"/>
              </a:ext>
            </a:extLst>
          </p:cNvPr>
          <p:cNvCxnSpPr>
            <a:cxnSpLocks/>
          </p:cNvCxnSpPr>
          <p:nvPr/>
        </p:nvCxnSpPr>
        <p:spPr>
          <a:xfrm>
            <a:off x="2648783" y="6009548"/>
            <a:ext cx="2235304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>
            <a:extLst>
              <a:ext uri="{FF2B5EF4-FFF2-40B4-BE49-F238E27FC236}">
                <a16:creationId xmlns="" xmlns:a16="http://schemas.microsoft.com/office/drawing/2014/main" id="{D80D1F21-F200-2C86-5944-3D62E7C090FA}"/>
              </a:ext>
            </a:extLst>
          </p:cNvPr>
          <p:cNvCxnSpPr>
            <a:cxnSpLocks/>
          </p:cNvCxnSpPr>
          <p:nvPr/>
        </p:nvCxnSpPr>
        <p:spPr>
          <a:xfrm>
            <a:off x="4884087" y="5884764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B17879C7-803A-9350-4724-A14B0B6E4C07}"/>
              </a:ext>
            </a:extLst>
          </p:cNvPr>
          <p:cNvSpPr/>
          <p:nvPr/>
        </p:nvSpPr>
        <p:spPr>
          <a:xfrm>
            <a:off x="10791086" y="4827973"/>
            <a:ext cx="1485086" cy="1065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4" name="Облачко с текстом: прямоугольное 33">
            <a:extLst>
              <a:ext uri="{FF2B5EF4-FFF2-40B4-BE49-F238E27FC236}">
                <a16:creationId xmlns="" xmlns:a16="http://schemas.microsoft.com/office/drawing/2014/main" id="{0AEFC7AD-D9DD-4E2A-456A-60C30764941D}"/>
              </a:ext>
            </a:extLst>
          </p:cNvPr>
          <p:cNvSpPr/>
          <p:nvPr/>
        </p:nvSpPr>
        <p:spPr>
          <a:xfrm>
            <a:off x="1606970" y="3812069"/>
            <a:ext cx="1253015" cy="1015904"/>
          </a:xfrm>
          <a:prstGeom prst="wedgeRectCallout">
            <a:avLst>
              <a:gd name="adj1" fmla="val -10995"/>
              <a:gd name="adj2" fmla="val -11612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ysClr val="windowText" lastClr="000000"/>
                </a:solidFill>
              </a:rPr>
              <a:t>Договор заключается на срок до конца </a:t>
            </a:r>
          </a:p>
          <a:p>
            <a:r>
              <a:rPr lang="ru-RU" sz="800" dirty="0">
                <a:solidFill>
                  <a:sysClr val="windowText" lastClr="000000"/>
                </a:solidFill>
              </a:rPr>
              <a:t>календарного года. Ежегодно перезаключается </a:t>
            </a:r>
          </a:p>
          <a:p>
            <a:r>
              <a:rPr lang="ru-RU" sz="800" dirty="0">
                <a:solidFill>
                  <a:sysClr val="windowText" lastClr="000000"/>
                </a:solidFill>
              </a:rPr>
              <a:t>(даже при условии что ИППСУ действует </a:t>
            </a:r>
          </a:p>
          <a:p>
            <a:r>
              <a:rPr lang="ru-RU" sz="800" dirty="0">
                <a:solidFill>
                  <a:sysClr val="windowText" lastClr="000000"/>
                </a:solidFill>
              </a:rPr>
              <a:t>одна и та же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4E079AA0-AFFE-2833-35E8-1A3EE91F2C87}"/>
              </a:ext>
            </a:extLst>
          </p:cNvPr>
          <p:cNvSpPr/>
          <p:nvPr/>
        </p:nvSpPr>
        <p:spPr>
          <a:xfrm>
            <a:off x="2852337" y="1093781"/>
            <a:ext cx="1016794" cy="6673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ysClr val="windowText" lastClr="000000"/>
                </a:solidFill>
              </a:rPr>
              <a:t>Подписывает распоряжение</a:t>
            </a:r>
            <a:endParaRPr lang="ru-RU" sz="800" dirty="0">
              <a:solidFill>
                <a:sysClr val="windowText" lastClr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2" name="Облачко с текстом: прямоугольное 91">
            <a:extLst>
              <a:ext uri="{FF2B5EF4-FFF2-40B4-BE49-F238E27FC236}">
                <a16:creationId xmlns="" xmlns:a16="http://schemas.microsoft.com/office/drawing/2014/main" id="{105E2531-39FE-9AB4-C48F-51DA3599BE3A}"/>
              </a:ext>
            </a:extLst>
          </p:cNvPr>
          <p:cNvSpPr/>
          <p:nvPr/>
        </p:nvSpPr>
        <p:spPr>
          <a:xfrm>
            <a:off x="1606970" y="5231877"/>
            <a:ext cx="912295" cy="566109"/>
          </a:xfrm>
          <a:prstGeom prst="wedgeRectCallout">
            <a:avLst>
              <a:gd name="adj1" fmla="val 82939"/>
              <a:gd name="adj2" fmla="val -3774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Увеличение времени изготовления акта</a:t>
            </a:r>
          </a:p>
        </p:txBody>
      </p:sp>
      <p:sp>
        <p:nvSpPr>
          <p:cNvPr id="97" name="Прямоугольник 96">
            <a:extLst>
              <a:ext uri="{FF2B5EF4-FFF2-40B4-BE49-F238E27FC236}">
                <a16:creationId xmlns="" xmlns:a16="http://schemas.microsoft.com/office/drawing/2014/main" id="{331E7535-AB95-DEDF-BBC2-BCB0C5AD923F}"/>
              </a:ext>
            </a:extLst>
          </p:cNvPr>
          <p:cNvSpPr/>
          <p:nvPr/>
        </p:nvSpPr>
        <p:spPr>
          <a:xfrm>
            <a:off x="3869131" y="1784227"/>
            <a:ext cx="1015629" cy="167781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Готовит план-график посещения получателя услуг, вручает соцработнику, инструктирует</a:t>
            </a:r>
          </a:p>
        </p:txBody>
      </p:sp>
      <p:sp>
        <p:nvSpPr>
          <p:cNvPr id="99" name="Прямоугольник 98">
            <a:extLst>
              <a:ext uri="{FF2B5EF4-FFF2-40B4-BE49-F238E27FC236}">
                <a16:creationId xmlns="" xmlns:a16="http://schemas.microsoft.com/office/drawing/2014/main" id="{9F63774B-1E7B-BF27-AE0C-EEE8A7029C3C}"/>
              </a:ext>
            </a:extLst>
          </p:cNvPr>
          <p:cNvSpPr/>
          <p:nvPr/>
        </p:nvSpPr>
        <p:spPr>
          <a:xfrm>
            <a:off x="3868458" y="3528184"/>
            <a:ext cx="1015629" cy="13470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Получает план-график посещения получателя услуг и инструктажа. Созвон с получателем услуг, уточнение времени визита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="" xmlns:a16="http://schemas.microsoft.com/office/drawing/2014/main" id="{238641AC-EEB3-EB76-4AB9-FF7DB28D6267}"/>
              </a:ext>
            </a:extLst>
          </p:cNvPr>
          <p:cNvSpPr/>
          <p:nvPr/>
        </p:nvSpPr>
        <p:spPr>
          <a:xfrm>
            <a:off x="5083228" y="3528184"/>
            <a:ext cx="1015629" cy="13401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Оказывает услуги по ИППСУ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="" xmlns:a16="http://schemas.microsoft.com/office/drawing/2014/main" id="{033B904B-A47A-CE80-0E0F-606C3418F6F6}"/>
              </a:ext>
            </a:extLst>
          </p:cNvPr>
          <p:cNvSpPr/>
          <p:nvPr/>
        </p:nvSpPr>
        <p:spPr>
          <a:xfrm>
            <a:off x="6269392" y="3521291"/>
            <a:ext cx="1015629" cy="13470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Готовит отчетность по фактически оказанным услугам</a:t>
            </a:r>
          </a:p>
        </p:txBody>
      </p:sp>
      <p:cxnSp>
        <p:nvCxnSpPr>
          <p:cNvPr id="106" name="Прямая со стрелкой 105">
            <a:extLst>
              <a:ext uri="{FF2B5EF4-FFF2-40B4-BE49-F238E27FC236}">
                <a16:creationId xmlns="" xmlns:a16="http://schemas.microsoft.com/office/drawing/2014/main" id="{98BD783C-E8B0-CCA0-210D-DBCA39B94539}"/>
              </a:ext>
            </a:extLst>
          </p:cNvPr>
          <p:cNvCxnSpPr>
            <a:cxnSpLocks/>
            <a:stCxn id="101" idx="3"/>
            <a:endCxn id="102" idx="1"/>
          </p:cNvCxnSpPr>
          <p:nvPr/>
        </p:nvCxnSpPr>
        <p:spPr>
          <a:xfrm flipV="1">
            <a:off x="6098857" y="4194794"/>
            <a:ext cx="170535" cy="34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Прямоугольник 113">
            <a:extLst>
              <a:ext uri="{FF2B5EF4-FFF2-40B4-BE49-F238E27FC236}">
                <a16:creationId xmlns="" xmlns:a16="http://schemas.microsoft.com/office/drawing/2014/main" id="{E88AB412-F56B-9578-ABA8-FC1CC9CB69DE}"/>
              </a:ext>
            </a:extLst>
          </p:cNvPr>
          <p:cNvSpPr/>
          <p:nvPr/>
        </p:nvSpPr>
        <p:spPr>
          <a:xfrm>
            <a:off x="5083228" y="1790387"/>
            <a:ext cx="1015629" cy="16688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solidFill>
                  <a:sysClr val="windowText" lastClr="000000"/>
                </a:solidFill>
              </a:rPr>
              <a:t>Контролирует качество </a:t>
            </a:r>
            <a:r>
              <a:rPr lang="ru-RU" sz="700" dirty="0">
                <a:solidFill>
                  <a:sysClr val="windowText" lastClr="000000"/>
                </a:solidFill>
              </a:rPr>
              <a:t>оказания услуг (плановые/ внеплановые визиты, созвоны, составление Акта по итогам проверки)</a:t>
            </a:r>
          </a:p>
        </p:txBody>
      </p:sp>
      <p:cxnSp>
        <p:nvCxnSpPr>
          <p:cNvPr id="115" name="Прямая со стрелкой 114">
            <a:extLst>
              <a:ext uri="{FF2B5EF4-FFF2-40B4-BE49-F238E27FC236}">
                <a16:creationId xmlns="" xmlns:a16="http://schemas.microsoft.com/office/drawing/2014/main" id="{E787B7B2-BB4A-6359-9E47-B06663B0F325}"/>
              </a:ext>
            </a:extLst>
          </p:cNvPr>
          <p:cNvCxnSpPr>
            <a:cxnSpLocks/>
            <a:stCxn id="97" idx="3"/>
            <a:endCxn id="114" idx="1"/>
          </p:cNvCxnSpPr>
          <p:nvPr/>
        </p:nvCxnSpPr>
        <p:spPr>
          <a:xfrm>
            <a:off x="4884760" y="2623133"/>
            <a:ext cx="198468" cy="1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0" name="Прямоугольник 119">
            <a:extLst>
              <a:ext uri="{FF2B5EF4-FFF2-40B4-BE49-F238E27FC236}">
                <a16:creationId xmlns="" xmlns:a16="http://schemas.microsoft.com/office/drawing/2014/main" id="{2D75597D-2D5B-D5B3-9EEC-814AD10905AA}"/>
              </a:ext>
            </a:extLst>
          </p:cNvPr>
          <p:cNvSpPr/>
          <p:nvPr/>
        </p:nvSpPr>
        <p:spPr>
          <a:xfrm>
            <a:off x="6261289" y="1781126"/>
            <a:ext cx="1015629" cy="16778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Собирает отчетность, готовит сводный отчет</a:t>
            </a:r>
          </a:p>
        </p:txBody>
      </p:sp>
      <p:cxnSp>
        <p:nvCxnSpPr>
          <p:cNvPr id="122" name="Прямая со стрелкой 121">
            <a:extLst>
              <a:ext uri="{FF2B5EF4-FFF2-40B4-BE49-F238E27FC236}">
                <a16:creationId xmlns="" xmlns:a16="http://schemas.microsoft.com/office/drawing/2014/main" id="{30259C13-E1ED-DA11-2D4D-2143D0902E82}"/>
              </a:ext>
            </a:extLst>
          </p:cNvPr>
          <p:cNvCxnSpPr>
            <a:cxnSpLocks/>
            <a:stCxn id="114" idx="3"/>
            <a:endCxn id="120" idx="1"/>
          </p:cNvCxnSpPr>
          <p:nvPr/>
        </p:nvCxnSpPr>
        <p:spPr>
          <a:xfrm flipV="1">
            <a:off x="6098857" y="2620031"/>
            <a:ext cx="162432" cy="47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Прямоугольник 129">
            <a:extLst>
              <a:ext uri="{FF2B5EF4-FFF2-40B4-BE49-F238E27FC236}">
                <a16:creationId xmlns="" xmlns:a16="http://schemas.microsoft.com/office/drawing/2014/main" id="{DB08F4B2-4329-E115-C1D9-9B847E3EE402}"/>
              </a:ext>
            </a:extLst>
          </p:cNvPr>
          <p:cNvSpPr/>
          <p:nvPr/>
        </p:nvSpPr>
        <p:spPr>
          <a:xfrm>
            <a:off x="7435654" y="1776936"/>
            <a:ext cx="1015629" cy="168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Составляет акт 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выполненных работ (2 экз.)</a:t>
            </a:r>
          </a:p>
        </p:txBody>
      </p:sp>
      <p:cxnSp>
        <p:nvCxnSpPr>
          <p:cNvPr id="131" name="Прямая со стрелкой 130">
            <a:extLst>
              <a:ext uri="{FF2B5EF4-FFF2-40B4-BE49-F238E27FC236}">
                <a16:creationId xmlns="" xmlns:a16="http://schemas.microsoft.com/office/drawing/2014/main" id="{B5CADC9F-6021-5CC5-0A54-9574C75377AF}"/>
              </a:ext>
            </a:extLst>
          </p:cNvPr>
          <p:cNvCxnSpPr>
            <a:cxnSpLocks/>
            <a:stCxn id="120" idx="3"/>
            <a:endCxn id="130" idx="1"/>
          </p:cNvCxnSpPr>
          <p:nvPr/>
        </p:nvCxnSpPr>
        <p:spPr>
          <a:xfrm flipV="1">
            <a:off x="7276918" y="2617936"/>
            <a:ext cx="158736" cy="209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6" name="Прямоугольник 135">
            <a:extLst>
              <a:ext uri="{FF2B5EF4-FFF2-40B4-BE49-F238E27FC236}">
                <a16:creationId xmlns="" xmlns:a16="http://schemas.microsoft.com/office/drawing/2014/main" id="{80AE2391-76A0-DB99-22DD-16993E484916}"/>
              </a:ext>
            </a:extLst>
          </p:cNvPr>
          <p:cNvSpPr/>
          <p:nvPr/>
        </p:nvSpPr>
        <p:spPr>
          <a:xfrm>
            <a:off x="8659930" y="3386297"/>
            <a:ext cx="1015629" cy="146349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Подписывает акт выполненных работ у получателя услуг.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1 экз. возвращает заведующему отделением.</a:t>
            </a:r>
          </a:p>
        </p:txBody>
      </p:sp>
      <p:cxnSp>
        <p:nvCxnSpPr>
          <p:cNvPr id="141" name="Соединитель: уступ 140">
            <a:extLst>
              <a:ext uri="{FF2B5EF4-FFF2-40B4-BE49-F238E27FC236}">
                <a16:creationId xmlns="" xmlns:a16="http://schemas.microsoft.com/office/drawing/2014/main" id="{A89872E7-469F-F5DF-E711-B14047F268D0}"/>
              </a:ext>
            </a:extLst>
          </p:cNvPr>
          <p:cNvCxnSpPr>
            <a:cxnSpLocks/>
            <a:stCxn id="130" idx="3"/>
            <a:endCxn id="136" idx="1"/>
          </p:cNvCxnSpPr>
          <p:nvPr/>
        </p:nvCxnSpPr>
        <p:spPr>
          <a:xfrm>
            <a:off x="8451283" y="2617936"/>
            <a:ext cx="208647" cy="1500111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Соединитель: уступ 145">
            <a:extLst>
              <a:ext uri="{FF2B5EF4-FFF2-40B4-BE49-F238E27FC236}">
                <a16:creationId xmlns="" xmlns:a16="http://schemas.microsoft.com/office/drawing/2014/main" id="{57438C6B-ED63-C283-5B21-BD8834622446}"/>
              </a:ext>
            </a:extLst>
          </p:cNvPr>
          <p:cNvCxnSpPr>
            <a:cxnSpLocks/>
            <a:stCxn id="136" idx="3"/>
            <a:endCxn id="121" idx="2"/>
          </p:cNvCxnSpPr>
          <p:nvPr/>
        </p:nvCxnSpPr>
        <p:spPr>
          <a:xfrm flipV="1">
            <a:off x="9675559" y="2548173"/>
            <a:ext cx="254495" cy="1569874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Прямоугольник 149">
            <a:extLst>
              <a:ext uri="{FF2B5EF4-FFF2-40B4-BE49-F238E27FC236}">
                <a16:creationId xmlns="" xmlns:a16="http://schemas.microsoft.com/office/drawing/2014/main" id="{7730FD38-8CE8-145F-2095-D1F4ABCB720A}"/>
              </a:ext>
            </a:extLst>
          </p:cNvPr>
          <p:cNvSpPr/>
          <p:nvPr/>
        </p:nvSpPr>
        <p:spPr>
          <a:xfrm>
            <a:off x="5098550" y="4987192"/>
            <a:ext cx="1005111" cy="48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" b="1" dirty="0">
                <a:solidFill>
                  <a:srgbClr val="171616"/>
                </a:solidFill>
                <a:latin typeface="Verdana"/>
              </a:rPr>
              <a:t>В течение действия ИППСУ либо до конца календарного года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A5B6EF0F-8B24-2044-7C57-D853A8CDAD62}"/>
              </a:ext>
            </a:extLst>
          </p:cNvPr>
          <p:cNvGrpSpPr/>
          <p:nvPr/>
        </p:nvGrpSpPr>
        <p:grpSpPr>
          <a:xfrm>
            <a:off x="5090889" y="4944769"/>
            <a:ext cx="1012772" cy="262752"/>
            <a:chOff x="8179911" y="5232689"/>
            <a:chExt cx="1640887" cy="262752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="" xmlns:a16="http://schemas.microsoft.com/office/drawing/2014/main" id="{C2A87AF2-20BB-466C-AA06-9DB9AF0B722E}"/>
                </a:ext>
              </a:extLst>
            </p:cNvPr>
            <p:cNvCxnSpPr/>
            <p:nvPr/>
          </p:nvCxnSpPr>
          <p:spPr>
            <a:xfrm>
              <a:off x="8179911" y="5232689"/>
              <a:ext cx="0" cy="2488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="" xmlns:a16="http://schemas.microsoft.com/office/drawing/2014/main" id="{E29C288F-635E-21FA-4608-763B9148DF8F}"/>
                </a:ext>
              </a:extLst>
            </p:cNvPr>
            <p:cNvCxnSpPr>
              <a:cxnSpLocks/>
            </p:cNvCxnSpPr>
            <p:nvPr/>
          </p:nvCxnSpPr>
          <p:spPr>
            <a:xfrm>
              <a:off x="9804826" y="5246591"/>
              <a:ext cx="0" cy="24885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>
              <a:extLst>
                <a:ext uri="{FF2B5EF4-FFF2-40B4-BE49-F238E27FC236}">
                  <a16:creationId xmlns="" xmlns:a16="http://schemas.microsoft.com/office/drawing/2014/main" id="{E3C673F6-CB51-F93D-1DA0-8E3482AD899C}"/>
                </a:ext>
              </a:extLst>
            </p:cNvPr>
            <p:cNvCxnSpPr>
              <a:cxnSpLocks/>
            </p:cNvCxnSpPr>
            <p:nvPr/>
          </p:nvCxnSpPr>
          <p:spPr>
            <a:xfrm>
              <a:off x="8186429" y="5360927"/>
              <a:ext cx="1634369" cy="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51" name="Группа 150">
            <a:extLst>
              <a:ext uri="{FF2B5EF4-FFF2-40B4-BE49-F238E27FC236}">
                <a16:creationId xmlns="" xmlns:a16="http://schemas.microsoft.com/office/drawing/2014/main" id="{28F3BB40-9FA1-4B0A-7DB3-C0EC1A202B7A}"/>
              </a:ext>
            </a:extLst>
          </p:cNvPr>
          <p:cNvGrpSpPr/>
          <p:nvPr/>
        </p:nvGrpSpPr>
        <p:grpSpPr>
          <a:xfrm>
            <a:off x="7435654" y="3528184"/>
            <a:ext cx="3024821" cy="425039"/>
            <a:chOff x="1973174" y="5777093"/>
            <a:chExt cx="2633725" cy="425039"/>
          </a:xfrm>
        </p:grpSpPr>
        <p:pic>
          <p:nvPicPr>
            <p:cNvPr id="152" name="Рисунок 151" descr="Документ контур">
              <a:extLst>
                <a:ext uri="{FF2B5EF4-FFF2-40B4-BE49-F238E27FC236}">
                  <a16:creationId xmlns="" xmlns:a16="http://schemas.microsoft.com/office/drawing/2014/main" id="{694AE15F-F20A-9C5C-406F-260DBC08C1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p:blipFill>
          <p:spPr>
            <a:xfrm>
              <a:off x="1973174" y="5777093"/>
              <a:ext cx="338558" cy="373196"/>
            </a:xfrm>
            <a:prstGeom prst="rect">
              <a:avLst/>
            </a:prstGeom>
          </p:spPr>
        </p:pic>
        <p:sp>
          <p:nvSpPr>
            <p:cNvPr id="153" name="Прямоугольник 152">
              <a:extLst>
                <a:ext uri="{FF2B5EF4-FFF2-40B4-BE49-F238E27FC236}">
                  <a16:creationId xmlns="" xmlns:a16="http://schemas.microsoft.com/office/drawing/2014/main" id="{5E8FB6C6-CD4D-321A-5E9B-EC9050717F05}"/>
                </a:ext>
              </a:extLst>
            </p:cNvPr>
            <p:cNvSpPr/>
            <p:nvPr/>
          </p:nvSpPr>
          <p:spPr>
            <a:xfrm>
              <a:off x="2222117" y="5777093"/>
              <a:ext cx="2384782" cy="425039"/>
            </a:xfrm>
            <a:prstGeom prst="rect">
              <a:avLst/>
            </a:prstGeom>
            <a:noFill/>
            <a:ln w="12700" cap="flat" cmpd="sng" algn="ctr">
              <a:noFill/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>
              <a:lvl1pPr marL="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l"/>
              <a:r>
                <a:rPr lang="ru-RU" sz="700" dirty="0">
                  <a:solidFill>
                    <a:schemeClr val="tx1"/>
                  </a:solidFill>
                  <a:latin typeface="Verdana" panose="020B0604030504040204" pitchFamily="34" charset="0"/>
                  <a:ea typeface="Verdana" panose="020B0604030504040204" pitchFamily="34" charset="0"/>
                  <a:cs typeface="+mn-cs"/>
                </a:rPr>
                <a:t>Акт в 2 экз.</a:t>
              </a:r>
              <a:endParaRPr lang="ru-RU" sz="300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endParaRPr>
            </a:p>
          </p:txBody>
        </p:sp>
      </p:grpSp>
      <p:sp>
        <p:nvSpPr>
          <p:cNvPr id="157" name="Облачко с текстом: прямоугольное 156">
            <a:extLst>
              <a:ext uri="{FF2B5EF4-FFF2-40B4-BE49-F238E27FC236}">
                <a16:creationId xmlns="" xmlns:a16="http://schemas.microsoft.com/office/drawing/2014/main" id="{1C47A803-7F96-9A78-7022-C377463DDE5E}"/>
              </a:ext>
            </a:extLst>
          </p:cNvPr>
          <p:cNvSpPr/>
          <p:nvPr/>
        </p:nvSpPr>
        <p:spPr>
          <a:xfrm>
            <a:off x="6180073" y="5260522"/>
            <a:ext cx="1830452" cy="566109"/>
          </a:xfrm>
          <a:prstGeom prst="wedgeRectCallout">
            <a:avLst>
              <a:gd name="adj1" fmla="val -12525"/>
              <a:gd name="adj2" fmla="val -11514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Отчеты заполняются вручную, на бумажных носителях, без возможности автоматической проверки вносимых данных</a:t>
            </a:r>
          </a:p>
        </p:txBody>
      </p:sp>
      <p:sp>
        <p:nvSpPr>
          <p:cNvPr id="158" name="Облачко с текстом: прямоугольное 157">
            <a:extLst>
              <a:ext uri="{FF2B5EF4-FFF2-40B4-BE49-F238E27FC236}">
                <a16:creationId xmlns="" xmlns:a16="http://schemas.microsoft.com/office/drawing/2014/main" id="{1F3E9BBD-316E-AE5D-193F-A18B2D2CA05F}"/>
              </a:ext>
            </a:extLst>
          </p:cNvPr>
          <p:cNvSpPr/>
          <p:nvPr/>
        </p:nvSpPr>
        <p:spPr>
          <a:xfrm>
            <a:off x="8829067" y="1011355"/>
            <a:ext cx="1830452" cy="566109"/>
          </a:xfrm>
          <a:prstGeom prst="wedgeRectCallout">
            <a:avLst>
              <a:gd name="adj1" fmla="val -144177"/>
              <a:gd name="adj2" fmla="val 8339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Перепроверка и исправление информации, содержащейся в бумажных отчетах</a:t>
            </a:r>
          </a:p>
        </p:txBody>
      </p:sp>
      <p:sp>
        <p:nvSpPr>
          <p:cNvPr id="159" name="Облачко с текстом: прямоугольное 158">
            <a:extLst>
              <a:ext uri="{FF2B5EF4-FFF2-40B4-BE49-F238E27FC236}">
                <a16:creationId xmlns="" xmlns:a16="http://schemas.microsoft.com/office/drawing/2014/main" id="{40D99FE0-794C-80D6-07EC-A6F5EB08F7CA}"/>
              </a:ext>
            </a:extLst>
          </p:cNvPr>
          <p:cNvSpPr/>
          <p:nvPr/>
        </p:nvSpPr>
        <p:spPr>
          <a:xfrm>
            <a:off x="1481386" y="1093782"/>
            <a:ext cx="1333384" cy="884328"/>
          </a:xfrm>
          <a:prstGeom prst="wedgeRectCallout">
            <a:avLst>
              <a:gd name="adj1" fmla="val 51736"/>
              <a:gd name="adj2" fmla="val 7833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Функционал ПО «Катарсис» не позволяет автоматически изготавливать формы всех необходимых документов</a:t>
            </a:r>
          </a:p>
        </p:txBody>
      </p:sp>
      <p:sp>
        <p:nvSpPr>
          <p:cNvPr id="160" name="Облачко с текстом: прямоугольное 159">
            <a:extLst>
              <a:ext uri="{FF2B5EF4-FFF2-40B4-BE49-F238E27FC236}">
                <a16:creationId xmlns="" xmlns:a16="http://schemas.microsoft.com/office/drawing/2014/main" id="{44B22813-7B93-B77A-6EE7-D48F7EDA244A}"/>
              </a:ext>
            </a:extLst>
          </p:cNvPr>
          <p:cNvSpPr/>
          <p:nvPr/>
        </p:nvSpPr>
        <p:spPr>
          <a:xfrm>
            <a:off x="3906698" y="1103641"/>
            <a:ext cx="1830452" cy="267429"/>
          </a:xfrm>
          <a:prstGeom prst="wedgeRectCallout">
            <a:avLst>
              <a:gd name="adj1" fmla="val -19289"/>
              <a:gd name="adj2" fmla="val 205392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Документ изготавливается вручную на бумажном носителе</a:t>
            </a:r>
          </a:p>
        </p:txBody>
      </p:sp>
      <p:sp>
        <p:nvSpPr>
          <p:cNvPr id="164" name="TextBox 163">
            <a:extLst>
              <a:ext uri="{FF2B5EF4-FFF2-40B4-BE49-F238E27FC236}">
                <a16:creationId xmlns="" xmlns:a16="http://schemas.microsoft.com/office/drawing/2014/main" id="{4F7C5E91-8A0C-6A94-2850-F3150D3AD2A3}"/>
              </a:ext>
            </a:extLst>
          </p:cNvPr>
          <p:cNvSpPr txBox="1"/>
          <p:nvPr/>
        </p:nvSpPr>
        <p:spPr>
          <a:xfrm>
            <a:off x="6269391" y="5771254"/>
            <a:ext cx="452169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ВПП от </a:t>
            </a:r>
            <a:r>
              <a:rPr lang="ru-RU" sz="1400" b="1" dirty="0"/>
              <a:t>2,98</a:t>
            </a:r>
            <a:r>
              <a:rPr lang="ru-RU" sz="1400" b="1" dirty="0">
                <a:solidFill>
                  <a:schemeClr val="tx1"/>
                </a:solidFill>
              </a:rPr>
              <a:t> часов до 44</a:t>
            </a:r>
            <a:r>
              <a:rPr lang="en-US" sz="1400" b="1" dirty="0">
                <a:solidFill>
                  <a:schemeClr val="tx1"/>
                </a:solidFill>
              </a:rPr>
              <a:t> </a:t>
            </a:r>
            <a:r>
              <a:rPr lang="ru-RU" sz="1400" b="1" dirty="0">
                <a:solidFill>
                  <a:schemeClr val="tx1"/>
                </a:solidFill>
              </a:rPr>
              <a:t>часов (1,83 </a:t>
            </a:r>
            <a:r>
              <a:rPr lang="ru-RU" sz="1400" b="1" dirty="0" err="1">
                <a:solidFill>
                  <a:schemeClr val="tx1"/>
                </a:solidFill>
              </a:rPr>
              <a:t>календ.дня</a:t>
            </a:r>
            <a:r>
              <a:rPr lang="ru-RU" sz="1400" b="1" dirty="0">
                <a:solidFill>
                  <a:schemeClr val="tx1"/>
                </a:solidFill>
              </a:rPr>
              <a:t>)</a:t>
            </a:r>
          </a:p>
        </p:txBody>
      </p:sp>
      <p:cxnSp>
        <p:nvCxnSpPr>
          <p:cNvPr id="165" name="Прямая соединительная линия 164">
            <a:extLst>
              <a:ext uri="{FF2B5EF4-FFF2-40B4-BE49-F238E27FC236}">
                <a16:creationId xmlns="" xmlns:a16="http://schemas.microsoft.com/office/drawing/2014/main" id="{E4F1B64D-99C7-3F50-5C57-655FE95E8ECB}"/>
              </a:ext>
            </a:extLst>
          </p:cNvPr>
          <p:cNvCxnSpPr>
            <a:cxnSpLocks/>
          </p:cNvCxnSpPr>
          <p:nvPr/>
        </p:nvCxnSpPr>
        <p:spPr>
          <a:xfrm>
            <a:off x="6180073" y="5905366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6" name="Прямая со стрелкой 165">
            <a:extLst>
              <a:ext uri="{FF2B5EF4-FFF2-40B4-BE49-F238E27FC236}">
                <a16:creationId xmlns="" xmlns:a16="http://schemas.microsoft.com/office/drawing/2014/main" id="{121F8512-77B4-654B-A09A-AC5D09ED6D2A}"/>
              </a:ext>
            </a:extLst>
          </p:cNvPr>
          <p:cNvCxnSpPr>
            <a:cxnSpLocks/>
          </p:cNvCxnSpPr>
          <p:nvPr/>
        </p:nvCxnSpPr>
        <p:spPr>
          <a:xfrm>
            <a:off x="6180073" y="6030150"/>
            <a:ext cx="4611013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7" name="Прямая соединительная линия 166">
            <a:extLst>
              <a:ext uri="{FF2B5EF4-FFF2-40B4-BE49-F238E27FC236}">
                <a16:creationId xmlns="" xmlns:a16="http://schemas.microsoft.com/office/drawing/2014/main" id="{8D03A8A8-5D90-7F87-C82B-44492B6F6AD1}"/>
              </a:ext>
            </a:extLst>
          </p:cNvPr>
          <p:cNvCxnSpPr>
            <a:cxnSpLocks/>
          </p:cNvCxnSpPr>
          <p:nvPr/>
        </p:nvCxnSpPr>
        <p:spPr>
          <a:xfrm>
            <a:off x="10791086" y="5884764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0" name="Облачко с текстом: прямоугольное 169">
            <a:extLst>
              <a:ext uri="{FF2B5EF4-FFF2-40B4-BE49-F238E27FC236}">
                <a16:creationId xmlns="" xmlns:a16="http://schemas.microsoft.com/office/drawing/2014/main" id="{AE39E6E3-05C1-867B-F412-7F71579C6290}"/>
              </a:ext>
            </a:extLst>
          </p:cNvPr>
          <p:cNvSpPr/>
          <p:nvPr/>
        </p:nvSpPr>
        <p:spPr>
          <a:xfrm>
            <a:off x="5944254" y="791352"/>
            <a:ext cx="2715676" cy="519444"/>
          </a:xfrm>
          <a:prstGeom prst="wedgeRectCallout">
            <a:avLst>
              <a:gd name="adj1" fmla="val -34395"/>
              <a:gd name="adj2" fmla="val 13799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Ведение двух отдельных журналов: журнал учета получателей услуг и реестр личных дел получателей услуг с однотипной информацией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="" xmlns:a16="http://schemas.microsoft.com/office/drawing/2014/main" id="{E1F44381-DAE5-5AB2-7B8C-BD81BEC4B05A}"/>
              </a:ext>
            </a:extLst>
          </p:cNvPr>
          <p:cNvSpPr txBox="1"/>
          <p:nvPr/>
        </p:nvSpPr>
        <p:spPr>
          <a:xfrm>
            <a:off x="2568170" y="5750048"/>
            <a:ext cx="250607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ВПП от 4,6 часов до 13,6 часов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="" xmlns:a16="http://schemas.microsoft.com/office/drawing/2014/main" id="{430664F1-3589-04FF-68E6-6ABCF20887E2}"/>
              </a:ext>
            </a:extLst>
          </p:cNvPr>
          <p:cNvSpPr/>
          <p:nvPr/>
        </p:nvSpPr>
        <p:spPr>
          <a:xfrm>
            <a:off x="66336" y="6227287"/>
            <a:ext cx="11896918" cy="397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Основные причины увеличения ВПП – </a:t>
            </a:r>
            <a:r>
              <a:rPr lang="ru-RU" sz="1000" b="1" dirty="0">
                <a:solidFill>
                  <a:srgbClr val="EE0000"/>
                </a:solidFill>
              </a:rPr>
              <a:t>1) </a:t>
            </a:r>
            <a:r>
              <a:rPr lang="ru-RU" sz="1000" b="1" u="sng" dirty="0">
                <a:solidFill>
                  <a:srgbClr val="EE0000"/>
                </a:solidFill>
              </a:rPr>
              <a:t>ручное изготовление бланков; </a:t>
            </a:r>
          </a:p>
          <a:p>
            <a:pPr algn="ctr"/>
            <a:r>
              <a:rPr lang="ru-RU" sz="1000" b="1" u="sng" dirty="0">
                <a:solidFill>
                  <a:srgbClr val="EE0000"/>
                </a:solidFill>
              </a:rPr>
              <a:t>2) Согласование документов на бумажных носителях.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148238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B16040C-5975-3FD8-1FAB-850501FFA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Таблица 51">
            <a:extLst>
              <a:ext uri="{FF2B5EF4-FFF2-40B4-BE49-F238E27FC236}">
                <a16:creationId xmlns="" xmlns:a16="http://schemas.microsoft.com/office/drawing/2014/main" id="{0F289D07-75AB-316C-AED1-9209371B8B91}"/>
              </a:ext>
            </a:extLst>
          </p:cNvPr>
          <p:cNvGraphicFramePr>
            <a:graphicFrameLocks noGrp="1" noDrilldown="1" noMove="1" noResize="1"/>
          </p:cNvGraphicFramePr>
          <p:nvPr/>
        </p:nvGraphicFramePr>
        <p:xfrm>
          <a:off x="278506" y="682891"/>
          <a:ext cx="11707605" cy="5245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99126">
                  <a:extLst>
                    <a:ext uri="{9D8B030D-6E8A-4147-A177-3AD203B41FA5}">
                      <a16:colId xmlns="" xmlns:a16="http://schemas.microsoft.com/office/drawing/2014/main" val="4134161933"/>
                    </a:ext>
                  </a:extLst>
                </a:gridCol>
                <a:gridCol w="10208479">
                  <a:extLst>
                    <a:ext uri="{9D8B030D-6E8A-4147-A177-3AD203B41FA5}">
                      <a16:colId xmlns="" xmlns:a16="http://schemas.microsoft.com/office/drawing/2014/main" val="2651922647"/>
                    </a:ext>
                  </a:extLst>
                </a:gridCol>
              </a:tblGrid>
              <a:tr h="1100445">
                <a:tc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r>
                        <a:rPr lang="ru-RU" sz="1100" b="1" dirty="0"/>
                        <a:t>Директор ЛОГБУ «Тихвинский КЦСОН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40399629"/>
                  </a:ext>
                </a:extLst>
              </a:tr>
              <a:tr h="1725462">
                <a:tc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r>
                        <a:rPr lang="ru-RU" sz="1100" b="1" dirty="0"/>
                        <a:t>Заведующий </a:t>
                      </a:r>
                      <a:r>
                        <a:rPr lang="ru-RU" sz="1100" b="1" dirty="0" err="1"/>
                        <a:t>реабилитац</a:t>
                      </a:r>
                      <a:r>
                        <a:rPr lang="ru-RU" sz="1100" b="1" dirty="0"/>
                        <a:t>. отделением с дневным пребыванием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19083497"/>
                  </a:ext>
                </a:extLst>
              </a:tr>
              <a:tr h="1474704">
                <a:tc>
                  <a:txBody>
                    <a:bodyPr/>
                    <a:lstStyle/>
                    <a:p>
                      <a:pPr algn="ctr"/>
                      <a:endParaRPr lang="ru-RU" sz="1100" b="1" dirty="0"/>
                    </a:p>
                    <a:p>
                      <a:pPr algn="ctr"/>
                      <a:endParaRPr lang="ru-RU" sz="1100" b="1" dirty="0"/>
                    </a:p>
                    <a:p>
                      <a:pPr algn="ctr"/>
                      <a:r>
                        <a:rPr lang="ru-RU" sz="1100" b="1" dirty="0"/>
                        <a:t>Медицинская сестра </a:t>
                      </a:r>
                      <a:r>
                        <a:rPr lang="ru-RU" sz="1100" b="1" dirty="0" err="1"/>
                        <a:t>реабилитац</a:t>
                      </a:r>
                      <a:r>
                        <a:rPr lang="ru-RU" sz="1100" b="1" dirty="0"/>
                        <a:t>. отделения с дневным пребыванием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39464201"/>
                  </a:ext>
                </a:extLst>
              </a:tr>
              <a:tr h="944448">
                <a:tc>
                  <a:txBody>
                    <a:bodyPr/>
                    <a:lstStyle/>
                    <a:p>
                      <a:pPr algn="ctr"/>
                      <a:r>
                        <a:rPr lang="ru-RU" sz="1100" b="1" dirty="0"/>
                        <a:t>Врач </a:t>
                      </a:r>
                      <a:r>
                        <a:rPr lang="ru-RU" sz="1100" b="1" dirty="0" err="1"/>
                        <a:t>реабилитац</a:t>
                      </a:r>
                      <a:r>
                        <a:rPr lang="ru-RU" sz="1100" b="1" dirty="0"/>
                        <a:t>. отделения с дневным пребыванием</a:t>
                      </a:r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>
                          <a:lumMod val="25000"/>
                          <a:lumOff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86607100"/>
                  </a:ext>
                </a:extLst>
              </a:tr>
            </a:tbl>
          </a:graphicData>
        </a:graphic>
      </p:graphicFrame>
      <p:sp>
        <p:nvSpPr>
          <p:cNvPr id="289" name="Овал 288">
            <a:extLst>
              <a:ext uri="{FF2B5EF4-FFF2-40B4-BE49-F238E27FC236}">
                <a16:creationId xmlns="" xmlns:a16="http://schemas.microsoft.com/office/drawing/2014/main" id="{A6C9BF5B-F4C0-E0C3-F538-FC88E54CDCA7}"/>
              </a:ext>
            </a:extLst>
          </p:cNvPr>
          <p:cNvSpPr/>
          <p:nvPr/>
        </p:nvSpPr>
        <p:spPr>
          <a:xfrm>
            <a:off x="1481386" y="2115470"/>
            <a:ext cx="1154651" cy="1100849"/>
          </a:xfrm>
          <a:prstGeom prst="ellipse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800" dirty="0">
                <a:solidFill>
                  <a:srgbClr val="171616"/>
                </a:solidFill>
                <a:latin typeface="Verdana"/>
              </a:rPr>
              <a:t>Получатель услуг явился в учреждение в заранее назначенную дату</a:t>
            </a:r>
            <a:endParaRPr kumimoji="0" lang="ru-RU" sz="800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74" name="Прямая соединительная линия 73">
            <a:extLst>
              <a:ext uri="{FF2B5EF4-FFF2-40B4-BE49-F238E27FC236}">
                <a16:creationId xmlns="" xmlns:a16="http://schemas.microsoft.com/office/drawing/2014/main" id="{CF7A38CB-C9F0-12E2-CC59-D26B16E94028}"/>
              </a:ext>
            </a:extLst>
          </p:cNvPr>
          <p:cNvCxnSpPr/>
          <p:nvPr/>
        </p:nvCxnSpPr>
        <p:spPr>
          <a:xfrm>
            <a:off x="1033096" y="711699"/>
            <a:ext cx="0" cy="24885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CA03DA4C-597F-DA20-EE0C-40907BBFF594}"/>
              </a:ext>
            </a:extLst>
          </p:cNvPr>
          <p:cNvSpPr txBox="1">
            <a:spLocks/>
          </p:cNvSpPr>
          <p:nvPr/>
        </p:nvSpPr>
        <p:spPr bwMode="auto">
          <a:xfrm>
            <a:off x="189314" y="147751"/>
            <a:ext cx="11796797" cy="581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189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377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5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75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Укрупненная карта ТЕКУЩЕГО состояния процесса </a:t>
            </a:r>
          </a:p>
          <a:p>
            <a:pPr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"</a:t>
            </a:r>
            <a:r>
              <a:rPr lang="ru-RU" sz="1600" b="1" u="sng" dirty="0">
                <a:solidFill>
                  <a:schemeClr val="accent6">
                    <a:lumMod val="75000"/>
                  </a:schemeClr>
                </a:solidFill>
              </a:rPr>
              <a:t>Организация работ для обеспечения оказания услуг в полустационарных организациях </a:t>
            </a: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" </a:t>
            </a:r>
          </a:p>
          <a:p>
            <a:pPr>
              <a:defRPr/>
            </a:pPr>
            <a:r>
              <a:rPr lang="ru-RU" sz="1600" dirty="0">
                <a:solidFill>
                  <a:schemeClr val="accent6">
                    <a:lumMod val="75000"/>
                  </a:schemeClr>
                </a:solidFill>
              </a:rPr>
              <a:t>в ЛОГБУ «Тихвинский КЦСОН»</a:t>
            </a:r>
            <a:endParaRPr lang="ru-RU" sz="1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3" name="Рисунок 12" descr="Изображение выглядит как черный, темно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E16EF174-8A6A-298E-69D1-285F6CCC8392}"/>
              </a:ext>
            </a:extLst>
          </p:cNvPr>
          <p:cNvPicPr/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4337381" y="4898239"/>
            <a:ext cx="124235" cy="177906"/>
          </a:xfrm>
          <a:prstGeom prst="rect">
            <a:avLst/>
          </a:prstGeom>
          <a:noFill/>
          <a:ln>
            <a:noFill/>
          </a:ln>
          <a:effectLst/>
        </p:spPr>
      </p:pic>
      <p:cxnSp>
        <p:nvCxnSpPr>
          <p:cNvPr id="32" name="Прямая со стрелкой 31">
            <a:extLst>
              <a:ext uri="{FF2B5EF4-FFF2-40B4-BE49-F238E27FC236}">
                <a16:creationId xmlns="" xmlns:a16="http://schemas.microsoft.com/office/drawing/2014/main" id="{C995DB66-CF14-D1C3-9A75-244FDB746A25}"/>
              </a:ext>
            </a:extLst>
          </p:cNvPr>
          <p:cNvCxnSpPr>
            <a:cxnSpLocks/>
            <a:stCxn id="289" idx="6"/>
            <a:endCxn id="35" idx="1"/>
          </p:cNvCxnSpPr>
          <p:nvPr/>
        </p:nvCxnSpPr>
        <p:spPr>
          <a:xfrm>
            <a:off x="2636037" y="2665895"/>
            <a:ext cx="148431" cy="73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Прямоугольник 34">
            <a:extLst>
              <a:ext uri="{FF2B5EF4-FFF2-40B4-BE49-F238E27FC236}">
                <a16:creationId xmlns="" xmlns:a16="http://schemas.microsoft.com/office/drawing/2014/main" id="{617ABAB7-A520-280D-DBBE-E31274FF4D19}"/>
              </a:ext>
            </a:extLst>
          </p:cNvPr>
          <p:cNvSpPr/>
          <p:nvPr/>
        </p:nvSpPr>
        <p:spPr>
          <a:xfrm>
            <a:off x="2784468" y="1790388"/>
            <a:ext cx="1536618" cy="176567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Оформляет в Катарсис, распечатывает и подписывает у гражданина: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1. заявление;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2. согласие на обработку </a:t>
            </a:r>
            <a:r>
              <a:rPr lang="ru-RU" sz="700" dirty="0" err="1">
                <a:solidFill>
                  <a:sysClr val="windowText" lastClr="000000"/>
                </a:solidFill>
              </a:rPr>
              <a:t>перс.данных</a:t>
            </a:r>
            <a:r>
              <a:rPr lang="ru-RU" sz="700" dirty="0">
                <a:solidFill>
                  <a:sysClr val="windowText" lastClr="000000"/>
                </a:solidFill>
              </a:rPr>
              <a:t>;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3. договор (2 экз.)  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Дополнительно оформляет в формате Word  "добровольное информированное согласие" (на </a:t>
            </a:r>
            <a:r>
              <a:rPr lang="ru-RU" sz="700" dirty="0" err="1">
                <a:solidFill>
                  <a:sysClr val="windowText" lastClr="000000"/>
                </a:solidFill>
              </a:rPr>
              <a:t>мед.манипуляции</a:t>
            </a:r>
            <a:r>
              <a:rPr lang="ru-RU" sz="700" dirty="0">
                <a:solidFill>
                  <a:sysClr val="windowText" lastClr="000000"/>
                </a:solidFill>
              </a:rPr>
              <a:t>).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4. Распоряжение о принятии получателя услуг на обслуживание </a:t>
            </a:r>
          </a:p>
        </p:txBody>
      </p:sp>
      <p:sp>
        <p:nvSpPr>
          <p:cNvPr id="70" name="Прямоугольник 69">
            <a:extLst>
              <a:ext uri="{FF2B5EF4-FFF2-40B4-BE49-F238E27FC236}">
                <a16:creationId xmlns="" xmlns:a16="http://schemas.microsoft.com/office/drawing/2014/main" id="{3EE2094E-BE6B-F909-CF1F-48E6AE440EB1}"/>
              </a:ext>
            </a:extLst>
          </p:cNvPr>
          <p:cNvSpPr/>
          <p:nvPr/>
        </p:nvSpPr>
        <p:spPr>
          <a:xfrm>
            <a:off x="5847186" y="1361735"/>
            <a:ext cx="1005111" cy="48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" b="1" dirty="0">
                <a:solidFill>
                  <a:srgbClr val="171616"/>
                </a:solidFill>
                <a:latin typeface="Verdana"/>
              </a:rPr>
              <a:t>Контроль качества оказания услуг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rgbClr val="171616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cxnSp>
        <p:nvCxnSpPr>
          <p:cNvPr id="71" name="Прямая со стрелкой 70">
            <a:extLst>
              <a:ext uri="{FF2B5EF4-FFF2-40B4-BE49-F238E27FC236}">
                <a16:creationId xmlns="" xmlns:a16="http://schemas.microsoft.com/office/drawing/2014/main" id="{A59E77D3-D9A8-4DBD-3D40-47EAD71BA273}"/>
              </a:ext>
            </a:extLst>
          </p:cNvPr>
          <p:cNvCxnSpPr>
            <a:cxnSpLocks/>
            <a:endCxn id="101" idx="1"/>
          </p:cNvCxnSpPr>
          <p:nvPr/>
        </p:nvCxnSpPr>
        <p:spPr>
          <a:xfrm flipV="1">
            <a:off x="4337381" y="4216866"/>
            <a:ext cx="1187284" cy="92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1" name="Овал 120">
            <a:extLst>
              <a:ext uri="{FF2B5EF4-FFF2-40B4-BE49-F238E27FC236}">
                <a16:creationId xmlns="" xmlns:a16="http://schemas.microsoft.com/office/drawing/2014/main" id="{E3ED15AD-1B34-701B-319F-24ED80E0638D}"/>
              </a:ext>
            </a:extLst>
          </p:cNvPr>
          <p:cNvSpPr/>
          <p:nvPr/>
        </p:nvSpPr>
        <p:spPr>
          <a:xfrm>
            <a:off x="10695927" y="2026191"/>
            <a:ext cx="1458931" cy="1275666"/>
          </a:xfrm>
          <a:prstGeom prst="ellipse">
            <a:avLst/>
          </a:prstGeom>
          <a:solidFill>
            <a:srgbClr val="66FF3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Экземпляр Акта приобщен к личному делу.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800" b="1" dirty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+mn-cs"/>
              </a:rPr>
              <a:t>Услуги оказаны.</a:t>
            </a:r>
          </a:p>
        </p:txBody>
      </p:sp>
      <p:sp>
        <p:nvSpPr>
          <p:cNvPr id="45" name="Прямоугольник 44">
            <a:extLst>
              <a:ext uri="{FF2B5EF4-FFF2-40B4-BE49-F238E27FC236}">
                <a16:creationId xmlns="" xmlns:a16="http://schemas.microsoft.com/office/drawing/2014/main" id="{4DA74D11-489C-F50D-9E74-8E2128296200}"/>
              </a:ext>
            </a:extLst>
          </p:cNvPr>
          <p:cNvSpPr/>
          <p:nvPr/>
        </p:nvSpPr>
        <p:spPr>
          <a:xfrm>
            <a:off x="10791086" y="4827973"/>
            <a:ext cx="1485086" cy="106590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34" name="Облачко с текстом: прямоугольное 33">
            <a:extLst>
              <a:ext uri="{FF2B5EF4-FFF2-40B4-BE49-F238E27FC236}">
                <a16:creationId xmlns="" xmlns:a16="http://schemas.microsoft.com/office/drawing/2014/main" id="{39CC4926-3667-A6BD-B35F-B83276BD9286}"/>
              </a:ext>
            </a:extLst>
          </p:cNvPr>
          <p:cNvSpPr/>
          <p:nvPr/>
        </p:nvSpPr>
        <p:spPr>
          <a:xfrm>
            <a:off x="1763729" y="5069462"/>
            <a:ext cx="2546166" cy="739178"/>
          </a:xfrm>
          <a:prstGeom prst="wedgeRectCallout">
            <a:avLst>
              <a:gd name="adj1" fmla="val -5882"/>
              <a:gd name="adj2" fmla="val -251711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ysClr val="windowText" lastClr="000000"/>
                </a:solidFill>
              </a:rPr>
              <a:t>Договор заключается на срок до конца </a:t>
            </a:r>
          </a:p>
          <a:p>
            <a:r>
              <a:rPr lang="ru-RU" sz="800" dirty="0">
                <a:solidFill>
                  <a:sysClr val="windowText" lastClr="000000"/>
                </a:solidFill>
              </a:rPr>
              <a:t>календарного года. Ежегодно перезаключается </a:t>
            </a:r>
          </a:p>
          <a:p>
            <a:r>
              <a:rPr lang="ru-RU" sz="800" dirty="0">
                <a:solidFill>
                  <a:sysClr val="windowText" lastClr="000000"/>
                </a:solidFill>
              </a:rPr>
              <a:t>(даже при условии что ИППСУ действует </a:t>
            </a:r>
          </a:p>
          <a:p>
            <a:r>
              <a:rPr lang="ru-RU" sz="800" dirty="0">
                <a:solidFill>
                  <a:sysClr val="windowText" lastClr="000000"/>
                </a:solidFill>
              </a:rPr>
              <a:t>одна и та же</a:t>
            </a:r>
          </a:p>
        </p:txBody>
      </p:sp>
      <p:sp>
        <p:nvSpPr>
          <p:cNvPr id="80" name="Прямоугольник 79">
            <a:extLst>
              <a:ext uri="{FF2B5EF4-FFF2-40B4-BE49-F238E27FC236}">
                <a16:creationId xmlns="" xmlns:a16="http://schemas.microsoft.com/office/drawing/2014/main" id="{DD8154C0-8990-4BCE-BCE4-C6F2CD18C818}"/>
              </a:ext>
            </a:extLst>
          </p:cNvPr>
          <p:cNvSpPr/>
          <p:nvPr/>
        </p:nvSpPr>
        <p:spPr>
          <a:xfrm>
            <a:off x="2852337" y="1093781"/>
            <a:ext cx="1440142" cy="6673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ysClr val="windowText" lastClr="000000"/>
                </a:solidFill>
              </a:rPr>
              <a:t>Подписывает распоряжение </a:t>
            </a:r>
          </a:p>
          <a:p>
            <a:pPr algn="ctr"/>
            <a:r>
              <a:rPr lang="ru-RU" sz="800" dirty="0">
                <a:solidFill>
                  <a:sysClr val="windowText" lastClr="000000"/>
                </a:solidFill>
              </a:rPr>
              <a:t>(через </a:t>
            </a:r>
            <a:r>
              <a:rPr lang="ru-RU" sz="800" dirty="0" err="1">
                <a:solidFill>
                  <a:sysClr val="windowText" lastClr="000000"/>
                </a:solidFill>
              </a:rPr>
              <a:t>доп.участника</a:t>
            </a:r>
            <a:r>
              <a:rPr lang="ru-RU" sz="800" dirty="0">
                <a:solidFill>
                  <a:sysClr val="windowText" lastClr="000000"/>
                </a:solidFill>
              </a:rPr>
              <a:t> – документоведа)</a:t>
            </a:r>
            <a:endParaRPr lang="ru-RU" sz="800" dirty="0">
              <a:solidFill>
                <a:sysClr val="windowText" lastClr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7" name="Прямоугольник 96">
            <a:extLst>
              <a:ext uri="{FF2B5EF4-FFF2-40B4-BE49-F238E27FC236}">
                <a16:creationId xmlns="" xmlns:a16="http://schemas.microsoft.com/office/drawing/2014/main" id="{11F82BEF-0AB0-427A-A693-190968ECF353}"/>
              </a:ext>
            </a:extLst>
          </p:cNvPr>
          <p:cNvSpPr/>
          <p:nvPr/>
        </p:nvSpPr>
        <p:spPr>
          <a:xfrm>
            <a:off x="4310568" y="1812103"/>
            <a:ext cx="1015629" cy="17439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Составляется график </a:t>
            </a:r>
            <a:r>
              <a:rPr lang="ru-RU" sz="700" dirty="0" err="1">
                <a:solidFill>
                  <a:sysClr val="windowText" lastClr="000000"/>
                </a:solidFill>
              </a:rPr>
              <a:t>соц.услуг</a:t>
            </a:r>
            <a:r>
              <a:rPr lang="ru-RU" sz="700" dirty="0">
                <a:solidFill>
                  <a:sysClr val="windowText" lastClr="000000"/>
                </a:solidFill>
              </a:rPr>
              <a:t> по назначению врача в отделении с дневным пребыванием. </a:t>
            </a:r>
          </a:p>
        </p:txBody>
      </p:sp>
      <p:sp>
        <p:nvSpPr>
          <p:cNvPr id="101" name="Прямоугольник 100">
            <a:extLst>
              <a:ext uri="{FF2B5EF4-FFF2-40B4-BE49-F238E27FC236}">
                <a16:creationId xmlns="" xmlns:a16="http://schemas.microsoft.com/office/drawing/2014/main" id="{5EB3F3B2-678B-6FC7-2E61-A58DD3375D92}"/>
              </a:ext>
            </a:extLst>
          </p:cNvPr>
          <p:cNvSpPr/>
          <p:nvPr/>
        </p:nvSpPr>
        <p:spPr>
          <a:xfrm>
            <a:off x="5524665" y="3556060"/>
            <a:ext cx="1687801" cy="13216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Оказывает услуги по ИППСУ</a:t>
            </a:r>
          </a:p>
        </p:txBody>
      </p:sp>
      <p:sp>
        <p:nvSpPr>
          <p:cNvPr id="102" name="Прямоугольник 101">
            <a:extLst>
              <a:ext uri="{FF2B5EF4-FFF2-40B4-BE49-F238E27FC236}">
                <a16:creationId xmlns="" xmlns:a16="http://schemas.microsoft.com/office/drawing/2014/main" id="{B35128EB-74BC-93ED-0ED1-3A7FAEF51529}"/>
              </a:ext>
            </a:extLst>
          </p:cNvPr>
          <p:cNvSpPr/>
          <p:nvPr/>
        </p:nvSpPr>
        <p:spPr>
          <a:xfrm>
            <a:off x="7400416" y="3530669"/>
            <a:ext cx="1015629" cy="1347006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За несколько дней до фактического окончания оказания услуг заполняет журнал учета услуг и передает </a:t>
            </a:r>
            <a:r>
              <a:rPr lang="ru-RU" sz="700" dirty="0" err="1">
                <a:solidFill>
                  <a:sysClr val="windowText" lastClr="000000"/>
                </a:solidFill>
              </a:rPr>
              <a:t>зав.отделением</a:t>
            </a:r>
            <a:endParaRPr lang="ru-RU" sz="700" dirty="0">
              <a:solidFill>
                <a:sysClr val="windowText" lastClr="000000"/>
              </a:solidFill>
            </a:endParaRPr>
          </a:p>
        </p:txBody>
      </p:sp>
      <p:cxnSp>
        <p:nvCxnSpPr>
          <p:cNvPr id="106" name="Прямая со стрелкой 105">
            <a:extLst>
              <a:ext uri="{FF2B5EF4-FFF2-40B4-BE49-F238E27FC236}">
                <a16:creationId xmlns="" xmlns:a16="http://schemas.microsoft.com/office/drawing/2014/main" id="{1EA7152A-6A9F-F690-2E9D-5836771117EF}"/>
              </a:ext>
            </a:extLst>
          </p:cNvPr>
          <p:cNvCxnSpPr>
            <a:cxnSpLocks/>
            <a:stCxn id="101" idx="3"/>
            <a:endCxn id="102" idx="1"/>
          </p:cNvCxnSpPr>
          <p:nvPr/>
        </p:nvCxnSpPr>
        <p:spPr>
          <a:xfrm flipV="1">
            <a:off x="7212466" y="4204172"/>
            <a:ext cx="187950" cy="1269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4" name="Прямоугольник 113">
            <a:extLst>
              <a:ext uri="{FF2B5EF4-FFF2-40B4-BE49-F238E27FC236}">
                <a16:creationId xmlns="" xmlns:a16="http://schemas.microsoft.com/office/drawing/2014/main" id="{1812C2B2-D815-B6EB-4B12-820B472111FE}"/>
              </a:ext>
            </a:extLst>
          </p:cNvPr>
          <p:cNvSpPr/>
          <p:nvPr/>
        </p:nvSpPr>
        <p:spPr>
          <a:xfrm>
            <a:off x="5524665" y="1789165"/>
            <a:ext cx="1687801" cy="17293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b="1" dirty="0">
                <a:solidFill>
                  <a:sysClr val="windowText" lastClr="000000"/>
                </a:solidFill>
              </a:rPr>
              <a:t>Контролирует качество </a:t>
            </a:r>
            <a:r>
              <a:rPr lang="ru-RU" sz="700" dirty="0">
                <a:solidFill>
                  <a:sysClr val="windowText" lastClr="000000"/>
                </a:solidFill>
              </a:rPr>
              <a:t>оказания услуг (1. Анкетирование (в конце календарного месяца)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2. Плановые проверки в соответствии с утвержденным годовым графиком плановых и перекрестных проверок.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4. Внеплановые проверки по обращениям (обращений в 2024 году не зарегистрировано)</a:t>
            </a:r>
          </a:p>
        </p:txBody>
      </p:sp>
      <p:cxnSp>
        <p:nvCxnSpPr>
          <p:cNvPr id="115" name="Прямая со стрелкой 114">
            <a:extLst>
              <a:ext uri="{FF2B5EF4-FFF2-40B4-BE49-F238E27FC236}">
                <a16:creationId xmlns="" xmlns:a16="http://schemas.microsoft.com/office/drawing/2014/main" id="{1C6D4BE9-1928-D31A-1100-D465405A208B}"/>
              </a:ext>
            </a:extLst>
          </p:cNvPr>
          <p:cNvCxnSpPr>
            <a:cxnSpLocks/>
            <a:stCxn id="97" idx="3"/>
            <a:endCxn id="114" idx="1"/>
          </p:cNvCxnSpPr>
          <p:nvPr/>
        </p:nvCxnSpPr>
        <p:spPr>
          <a:xfrm flipV="1">
            <a:off x="5326197" y="2653829"/>
            <a:ext cx="198468" cy="302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0" name="Прямоугольник 129">
            <a:extLst>
              <a:ext uri="{FF2B5EF4-FFF2-40B4-BE49-F238E27FC236}">
                <a16:creationId xmlns="" xmlns:a16="http://schemas.microsoft.com/office/drawing/2014/main" id="{90CDB057-1464-8C8E-1DFC-A26996466E48}"/>
              </a:ext>
            </a:extLst>
          </p:cNvPr>
          <p:cNvSpPr/>
          <p:nvPr/>
        </p:nvSpPr>
        <p:spPr>
          <a:xfrm>
            <a:off x="8654237" y="1823024"/>
            <a:ext cx="1015629" cy="1682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Составляет акт 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выполненных работ (2 экз.)</a:t>
            </a:r>
          </a:p>
        </p:txBody>
      </p:sp>
      <p:sp>
        <p:nvSpPr>
          <p:cNvPr id="136" name="Прямоугольник 135">
            <a:extLst>
              <a:ext uri="{FF2B5EF4-FFF2-40B4-BE49-F238E27FC236}">
                <a16:creationId xmlns="" xmlns:a16="http://schemas.microsoft.com/office/drawing/2014/main" id="{D47020B2-1C51-30DC-65F4-021D8030D8DD}"/>
              </a:ext>
            </a:extLst>
          </p:cNvPr>
          <p:cNvSpPr/>
          <p:nvPr/>
        </p:nvSpPr>
        <p:spPr>
          <a:xfrm>
            <a:off x="9922361" y="3511619"/>
            <a:ext cx="1015629" cy="1463499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Подписывает акт выполненных работ у получателя услуг.</a:t>
            </a:r>
          </a:p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1 экз. возвращает заведующему отделением.</a:t>
            </a:r>
          </a:p>
        </p:txBody>
      </p:sp>
      <p:cxnSp>
        <p:nvCxnSpPr>
          <p:cNvPr id="141" name="Соединитель: уступ 140">
            <a:extLst>
              <a:ext uri="{FF2B5EF4-FFF2-40B4-BE49-F238E27FC236}">
                <a16:creationId xmlns="" xmlns:a16="http://schemas.microsoft.com/office/drawing/2014/main" id="{DCB73834-70CB-64B0-DCB0-66799CFB4035}"/>
              </a:ext>
            </a:extLst>
          </p:cNvPr>
          <p:cNvCxnSpPr>
            <a:cxnSpLocks/>
            <a:stCxn id="102" idx="3"/>
            <a:endCxn id="130" idx="1"/>
          </p:cNvCxnSpPr>
          <p:nvPr/>
        </p:nvCxnSpPr>
        <p:spPr>
          <a:xfrm flipV="1">
            <a:off x="8416045" y="2664024"/>
            <a:ext cx="238192" cy="1540148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Соединитель: уступ 145">
            <a:extLst>
              <a:ext uri="{FF2B5EF4-FFF2-40B4-BE49-F238E27FC236}">
                <a16:creationId xmlns="" xmlns:a16="http://schemas.microsoft.com/office/drawing/2014/main" id="{2E7B1447-A63B-C975-DC07-E20888A2A451}"/>
              </a:ext>
            </a:extLst>
          </p:cNvPr>
          <p:cNvCxnSpPr>
            <a:cxnSpLocks/>
            <a:stCxn id="130" idx="3"/>
            <a:endCxn id="136" idx="1"/>
          </p:cNvCxnSpPr>
          <p:nvPr/>
        </p:nvCxnSpPr>
        <p:spPr>
          <a:xfrm>
            <a:off x="9669866" y="2664024"/>
            <a:ext cx="252495" cy="1579345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Прямоугольник 149">
            <a:extLst>
              <a:ext uri="{FF2B5EF4-FFF2-40B4-BE49-F238E27FC236}">
                <a16:creationId xmlns="" xmlns:a16="http://schemas.microsoft.com/office/drawing/2014/main" id="{9988526B-10E0-1787-C38D-CF7B31AF16E8}"/>
              </a:ext>
            </a:extLst>
          </p:cNvPr>
          <p:cNvSpPr/>
          <p:nvPr/>
        </p:nvSpPr>
        <p:spPr>
          <a:xfrm>
            <a:off x="5865804" y="4975118"/>
            <a:ext cx="1005111" cy="4890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36000" rIns="0" bIns="3600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" b="1" dirty="0">
                <a:solidFill>
                  <a:schemeClr val="tx1"/>
                </a:solidFill>
                <a:latin typeface="Verdana"/>
              </a:rPr>
              <a:t>В течение действия ИППСУ либо до конца календарного года</a:t>
            </a:r>
            <a:endParaRPr kumimoji="0" lang="ru-RU" sz="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grpSp>
        <p:nvGrpSpPr>
          <p:cNvPr id="50" name="Группа 49">
            <a:extLst>
              <a:ext uri="{FF2B5EF4-FFF2-40B4-BE49-F238E27FC236}">
                <a16:creationId xmlns="" xmlns:a16="http://schemas.microsoft.com/office/drawing/2014/main" id="{F5572E23-090E-0B67-C739-473C37A48852}"/>
              </a:ext>
            </a:extLst>
          </p:cNvPr>
          <p:cNvGrpSpPr/>
          <p:nvPr/>
        </p:nvGrpSpPr>
        <p:grpSpPr>
          <a:xfrm>
            <a:off x="5521108" y="4938086"/>
            <a:ext cx="1687801" cy="247872"/>
            <a:chOff x="8179911" y="5232689"/>
            <a:chExt cx="1640887" cy="262752"/>
          </a:xfrm>
        </p:grpSpPr>
        <p:cxnSp>
          <p:nvCxnSpPr>
            <p:cNvPr id="26" name="Прямая соединительная линия 25">
              <a:extLst>
                <a:ext uri="{FF2B5EF4-FFF2-40B4-BE49-F238E27FC236}">
                  <a16:creationId xmlns="" xmlns:a16="http://schemas.microsoft.com/office/drawing/2014/main" id="{642BC102-FD71-35D4-574E-76048313C761}"/>
                </a:ext>
              </a:extLst>
            </p:cNvPr>
            <p:cNvCxnSpPr/>
            <p:nvPr/>
          </p:nvCxnSpPr>
          <p:spPr>
            <a:xfrm>
              <a:off x="8179911" y="5232689"/>
              <a:ext cx="0" cy="2488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>
              <a:extLst>
                <a:ext uri="{FF2B5EF4-FFF2-40B4-BE49-F238E27FC236}">
                  <a16:creationId xmlns="" xmlns:a16="http://schemas.microsoft.com/office/drawing/2014/main" id="{C58B0268-0A3E-139D-8C04-17C3FB5A985D}"/>
                </a:ext>
              </a:extLst>
            </p:cNvPr>
            <p:cNvCxnSpPr>
              <a:cxnSpLocks/>
            </p:cNvCxnSpPr>
            <p:nvPr/>
          </p:nvCxnSpPr>
          <p:spPr>
            <a:xfrm>
              <a:off x="9804826" y="5246591"/>
              <a:ext cx="0" cy="2488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9" name="Прямая со стрелкой 28">
              <a:extLst>
                <a:ext uri="{FF2B5EF4-FFF2-40B4-BE49-F238E27FC236}">
                  <a16:creationId xmlns="" xmlns:a16="http://schemas.microsoft.com/office/drawing/2014/main" id="{1A84BA5F-4093-29F4-C725-BF494B51B8D6}"/>
                </a:ext>
              </a:extLst>
            </p:cNvPr>
            <p:cNvCxnSpPr>
              <a:cxnSpLocks/>
            </p:cNvCxnSpPr>
            <p:nvPr/>
          </p:nvCxnSpPr>
          <p:spPr>
            <a:xfrm>
              <a:off x="8186429" y="5360927"/>
              <a:ext cx="1634369" cy="0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7" name="Облачко с текстом: прямоугольное 156">
            <a:extLst>
              <a:ext uri="{FF2B5EF4-FFF2-40B4-BE49-F238E27FC236}">
                <a16:creationId xmlns="" xmlns:a16="http://schemas.microsoft.com/office/drawing/2014/main" id="{746CE987-2D77-8751-B185-CE4C8B338B76}"/>
              </a:ext>
            </a:extLst>
          </p:cNvPr>
          <p:cNvSpPr/>
          <p:nvPr/>
        </p:nvSpPr>
        <p:spPr>
          <a:xfrm>
            <a:off x="7324728" y="5001097"/>
            <a:ext cx="4234522" cy="539829"/>
          </a:xfrm>
          <a:prstGeom prst="wedgeRectCallout">
            <a:avLst>
              <a:gd name="adj1" fmla="val -41309"/>
              <a:gd name="adj2" fmla="val -72090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Заполнение журналов учета услуг, предусмотренных распоряжением </a:t>
            </a:r>
          </a:p>
          <a:p>
            <a:r>
              <a:rPr lang="ru-RU" sz="800" dirty="0">
                <a:solidFill>
                  <a:schemeClr val="tx1"/>
                </a:solidFill>
              </a:rPr>
              <a:t>Комитета по социальной защите населения Ленинградской области </a:t>
            </a:r>
          </a:p>
          <a:p>
            <a:r>
              <a:rPr lang="ru-RU" sz="800" dirty="0">
                <a:solidFill>
                  <a:schemeClr val="tx1"/>
                </a:solidFill>
              </a:rPr>
              <a:t>от 19.12.2018 г № 1194 «Об утверждении форм…», не предусматривающих </a:t>
            </a:r>
          </a:p>
          <a:p>
            <a:r>
              <a:rPr lang="ru-RU" sz="800" dirty="0">
                <a:solidFill>
                  <a:schemeClr val="tx1"/>
                </a:solidFill>
              </a:rPr>
              <a:t>подписи получателя услуг и никак не использующихся в дальнейшем. </a:t>
            </a:r>
          </a:p>
        </p:txBody>
      </p:sp>
      <p:sp>
        <p:nvSpPr>
          <p:cNvPr id="159" name="Облачко с текстом: прямоугольное 158">
            <a:extLst>
              <a:ext uri="{FF2B5EF4-FFF2-40B4-BE49-F238E27FC236}">
                <a16:creationId xmlns="" xmlns:a16="http://schemas.microsoft.com/office/drawing/2014/main" id="{7168DE9A-0120-FB33-DA9C-FFD3BACBE967}"/>
              </a:ext>
            </a:extLst>
          </p:cNvPr>
          <p:cNvSpPr/>
          <p:nvPr/>
        </p:nvSpPr>
        <p:spPr>
          <a:xfrm>
            <a:off x="1481386" y="1093782"/>
            <a:ext cx="1333384" cy="884328"/>
          </a:xfrm>
          <a:prstGeom prst="wedgeRectCallout">
            <a:avLst>
              <a:gd name="adj1" fmla="val 51736"/>
              <a:gd name="adj2" fmla="val 78335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Функционал ПО «Катарсис» не позволяет автоматически изготавливать формы всех необходимых документов</a:t>
            </a:r>
          </a:p>
        </p:txBody>
      </p:sp>
      <p:sp>
        <p:nvSpPr>
          <p:cNvPr id="170" name="Облачко с текстом: прямоугольное 169">
            <a:extLst>
              <a:ext uri="{FF2B5EF4-FFF2-40B4-BE49-F238E27FC236}">
                <a16:creationId xmlns="" xmlns:a16="http://schemas.microsoft.com/office/drawing/2014/main" id="{A2A19FFE-6901-7603-52DF-C79DA66ECA26}"/>
              </a:ext>
            </a:extLst>
          </p:cNvPr>
          <p:cNvSpPr/>
          <p:nvPr/>
        </p:nvSpPr>
        <p:spPr>
          <a:xfrm>
            <a:off x="4461616" y="734581"/>
            <a:ext cx="2715676" cy="519444"/>
          </a:xfrm>
          <a:prstGeom prst="wedgeRectCallout">
            <a:avLst>
              <a:gd name="adj1" fmla="val -57895"/>
              <a:gd name="adj2" fmla="val 165499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chemeClr val="tx1"/>
                </a:solidFill>
              </a:rPr>
              <a:t>Ведение двух отдельных журналов: журнал учета получателей услуг и реестр личных дел получателей услуг с однотипной информацией</a:t>
            </a:r>
          </a:p>
        </p:txBody>
      </p:sp>
      <p:sp>
        <p:nvSpPr>
          <p:cNvPr id="3" name="Облачко с текстом: прямоугольное 2">
            <a:extLst>
              <a:ext uri="{FF2B5EF4-FFF2-40B4-BE49-F238E27FC236}">
                <a16:creationId xmlns="" xmlns:a16="http://schemas.microsoft.com/office/drawing/2014/main" id="{990AC36A-1565-45AD-8EA6-46393F0FC78A}"/>
              </a:ext>
            </a:extLst>
          </p:cNvPr>
          <p:cNvSpPr/>
          <p:nvPr/>
        </p:nvSpPr>
        <p:spPr>
          <a:xfrm>
            <a:off x="1605599" y="3356788"/>
            <a:ext cx="886266" cy="977087"/>
          </a:xfrm>
          <a:prstGeom prst="wedgeRectCallout">
            <a:avLst>
              <a:gd name="adj1" fmla="val 90255"/>
              <a:gd name="adj2" fmla="val -53504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0" rIns="36000" bIns="0" rtlCol="0" anchor="ctr"/>
          <a:lstStyle/>
          <a:p>
            <a:r>
              <a:rPr lang="ru-RU" sz="800" dirty="0">
                <a:solidFill>
                  <a:sysClr val="windowText" lastClr="000000"/>
                </a:solidFill>
              </a:rPr>
              <a:t>Все документы оформляются в день поступления на всех получателей (до 35 чел.)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="" xmlns:a16="http://schemas.microsoft.com/office/drawing/2014/main" id="{FC4FA814-364F-B969-0E98-7BE921F7A546}"/>
              </a:ext>
            </a:extLst>
          </p:cNvPr>
          <p:cNvSpPr/>
          <p:nvPr/>
        </p:nvSpPr>
        <p:spPr>
          <a:xfrm>
            <a:off x="2976574" y="3611846"/>
            <a:ext cx="1315906" cy="1340112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700" dirty="0">
                <a:solidFill>
                  <a:sysClr val="windowText" lastClr="000000"/>
                </a:solidFill>
              </a:rPr>
              <a:t>Принимает граждан, помогает подписать документы</a:t>
            </a:r>
          </a:p>
        </p:txBody>
      </p:sp>
      <p:sp>
        <p:nvSpPr>
          <p:cNvPr id="73" name="Прямоугольник 72">
            <a:extLst>
              <a:ext uri="{FF2B5EF4-FFF2-40B4-BE49-F238E27FC236}">
                <a16:creationId xmlns="" xmlns:a16="http://schemas.microsoft.com/office/drawing/2014/main" id="{F07F71DF-380E-F9E4-2CC5-E7BE507ED05E}"/>
              </a:ext>
            </a:extLst>
          </p:cNvPr>
          <p:cNvSpPr/>
          <p:nvPr/>
        </p:nvSpPr>
        <p:spPr>
          <a:xfrm>
            <a:off x="9925132" y="1094410"/>
            <a:ext cx="1012858" cy="6673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>
                <a:solidFill>
                  <a:sysClr val="windowText" lastClr="000000"/>
                </a:solidFill>
              </a:rPr>
              <a:t>Подписывает Акт</a:t>
            </a:r>
            <a:endParaRPr lang="ru-RU" sz="800" dirty="0">
              <a:solidFill>
                <a:sysClr val="windowText" lastClr="000000"/>
              </a:solidFill>
              <a:effectLst/>
              <a:latin typeface="+mn-lt"/>
              <a:ea typeface="+mn-ea"/>
              <a:cs typeface="+mn-cs"/>
            </a:endParaRPr>
          </a:p>
        </p:txBody>
      </p:sp>
      <p:cxnSp>
        <p:nvCxnSpPr>
          <p:cNvPr id="75" name="Соединитель: уступ 74">
            <a:extLst>
              <a:ext uri="{FF2B5EF4-FFF2-40B4-BE49-F238E27FC236}">
                <a16:creationId xmlns="" xmlns:a16="http://schemas.microsoft.com/office/drawing/2014/main" id="{5480F28C-C91F-DB7E-D645-6F3D47A314C1}"/>
              </a:ext>
            </a:extLst>
          </p:cNvPr>
          <p:cNvCxnSpPr>
            <a:cxnSpLocks/>
            <a:stCxn id="130" idx="3"/>
            <a:endCxn id="73" idx="1"/>
          </p:cNvCxnSpPr>
          <p:nvPr/>
        </p:nvCxnSpPr>
        <p:spPr>
          <a:xfrm flipV="1">
            <a:off x="9669866" y="1428109"/>
            <a:ext cx="255266" cy="1235915"/>
          </a:xfrm>
          <a:prstGeom prst="bentConnector3">
            <a:avLst>
              <a:gd name="adj1" fmla="val 50000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Соединитель: уступ 77">
            <a:extLst>
              <a:ext uri="{FF2B5EF4-FFF2-40B4-BE49-F238E27FC236}">
                <a16:creationId xmlns="" xmlns:a16="http://schemas.microsoft.com/office/drawing/2014/main" id="{934E6ACC-0433-90EB-36D4-1CE5C7201B0C}"/>
              </a:ext>
            </a:extLst>
          </p:cNvPr>
          <p:cNvCxnSpPr>
            <a:cxnSpLocks/>
            <a:stCxn id="136" idx="3"/>
            <a:endCxn id="121" idx="2"/>
          </p:cNvCxnSpPr>
          <p:nvPr/>
        </p:nvCxnSpPr>
        <p:spPr>
          <a:xfrm flipH="1" flipV="1">
            <a:off x="10695927" y="2664024"/>
            <a:ext cx="242063" cy="1579345"/>
          </a:xfrm>
          <a:prstGeom prst="bentConnector5">
            <a:avLst>
              <a:gd name="adj1" fmla="val -94438"/>
              <a:gd name="adj2" fmla="val 52973"/>
              <a:gd name="adj3" fmla="val 194438"/>
            </a:avLst>
          </a:prstGeom>
          <a:ln w="31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>
            <a:extLst>
              <a:ext uri="{FF2B5EF4-FFF2-40B4-BE49-F238E27FC236}">
                <a16:creationId xmlns="" xmlns:a16="http://schemas.microsoft.com/office/drawing/2014/main" id="{3D00AD25-7B0F-2B2A-E991-10C9A0EB5F89}"/>
              </a:ext>
            </a:extLst>
          </p:cNvPr>
          <p:cNvCxnSpPr>
            <a:cxnSpLocks/>
          </p:cNvCxnSpPr>
          <p:nvPr/>
        </p:nvCxnSpPr>
        <p:spPr>
          <a:xfrm>
            <a:off x="1773007" y="5905366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>
            <a:extLst>
              <a:ext uri="{FF2B5EF4-FFF2-40B4-BE49-F238E27FC236}">
                <a16:creationId xmlns="" xmlns:a16="http://schemas.microsoft.com/office/drawing/2014/main" id="{9581A4F3-1658-DDD0-3639-F8704B79B4DA}"/>
              </a:ext>
            </a:extLst>
          </p:cNvPr>
          <p:cNvCxnSpPr>
            <a:cxnSpLocks/>
          </p:cNvCxnSpPr>
          <p:nvPr/>
        </p:nvCxnSpPr>
        <p:spPr>
          <a:xfrm>
            <a:off x="5512684" y="5884764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>
            <a:extLst>
              <a:ext uri="{FF2B5EF4-FFF2-40B4-BE49-F238E27FC236}">
                <a16:creationId xmlns="" xmlns:a16="http://schemas.microsoft.com/office/drawing/2014/main" id="{06C42FAA-E399-420E-647F-7C2EB2CB1D6A}"/>
              </a:ext>
            </a:extLst>
          </p:cNvPr>
          <p:cNvCxnSpPr>
            <a:cxnSpLocks/>
          </p:cNvCxnSpPr>
          <p:nvPr/>
        </p:nvCxnSpPr>
        <p:spPr>
          <a:xfrm>
            <a:off x="7387079" y="5893882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7" name="Прямая со стрелкой 86">
            <a:extLst>
              <a:ext uri="{FF2B5EF4-FFF2-40B4-BE49-F238E27FC236}">
                <a16:creationId xmlns="" xmlns:a16="http://schemas.microsoft.com/office/drawing/2014/main" id="{ED1D45B0-03EF-E131-61AD-AE78757C3614}"/>
              </a:ext>
            </a:extLst>
          </p:cNvPr>
          <p:cNvCxnSpPr>
            <a:cxnSpLocks/>
          </p:cNvCxnSpPr>
          <p:nvPr/>
        </p:nvCxnSpPr>
        <p:spPr>
          <a:xfrm>
            <a:off x="7400416" y="6030150"/>
            <a:ext cx="339067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>
            <a:extLst>
              <a:ext uri="{FF2B5EF4-FFF2-40B4-BE49-F238E27FC236}">
                <a16:creationId xmlns="" xmlns:a16="http://schemas.microsoft.com/office/drawing/2014/main" id="{7791C6D4-302D-FF96-0BDA-0E1A47B6255B}"/>
              </a:ext>
            </a:extLst>
          </p:cNvPr>
          <p:cNvCxnSpPr>
            <a:cxnSpLocks/>
          </p:cNvCxnSpPr>
          <p:nvPr/>
        </p:nvCxnSpPr>
        <p:spPr>
          <a:xfrm>
            <a:off x="10791086" y="5884764"/>
            <a:ext cx="0" cy="29077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9" name="Прямая со стрелкой 88">
            <a:extLst>
              <a:ext uri="{FF2B5EF4-FFF2-40B4-BE49-F238E27FC236}">
                <a16:creationId xmlns="" xmlns:a16="http://schemas.microsoft.com/office/drawing/2014/main" id="{338A8B32-38B5-3B5B-04DE-0EF880E50CDE}"/>
              </a:ext>
            </a:extLst>
          </p:cNvPr>
          <p:cNvCxnSpPr>
            <a:cxnSpLocks/>
          </p:cNvCxnSpPr>
          <p:nvPr/>
        </p:nvCxnSpPr>
        <p:spPr>
          <a:xfrm>
            <a:off x="1773007" y="6030150"/>
            <a:ext cx="3739677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1FC2296E-C6AD-BC5E-4A92-6B976F14A3E4}"/>
              </a:ext>
            </a:extLst>
          </p:cNvPr>
          <p:cNvSpPr txBox="1"/>
          <p:nvPr/>
        </p:nvSpPr>
        <p:spPr>
          <a:xfrm>
            <a:off x="7609473" y="5776809"/>
            <a:ext cx="295921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ВПП от </a:t>
            </a:r>
            <a:r>
              <a:rPr lang="ru-RU" sz="1400" b="1" dirty="0"/>
              <a:t>10,5</a:t>
            </a:r>
            <a:r>
              <a:rPr lang="ru-RU" sz="1400" b="1" dirty="0">
                <a:solidFill>
                  <a:schemeClr val="tx1"/>
                </a:solidFill>
              </a:rPr>
              <a:t> часов до 13 часов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="" xmlns:a16="http://schemas.microsoft.com/office/drawing/2014/main" id="{ACDCB691-48D9-1295-4FFA-C800242AFACD}"/>
              </a:ext>
            </a:extLst>
          </p:cNvPr>
          <p:cNvSpPr txBox="1"/>
          <p:nvPr/>
        </p:nvSpPr>
        <p:spPr>
          <a:xfrm>
            <a:off x="2578248" y="5767261"/>
            <a:ext cx="23763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ВПП от 3 часов до 8 часов </a:t>
            </a:r>
          </a:p>
        </p:txBody>
      </p:sp>
      <p:sp>
        <p:nvSpPr>
          <p:cNvPr id="51" name="Прямоугольник 50">
            <a:extLst>
              <a:ext uri="{FF2B5EF4-FFF2-40B4-BE49-F238E27FC236}">
                <a16:creationId xmlns="" xmlns:a16="http://schemas.microsoft.com/office/drawing/2014/main" id="{D7ED804A-93A7-E2C6-7D12-38A1EEAE3E7C}"/>
              </a:ext>
            </a:extLst>
          </p:cNvPr>
          <p:cNvSpPr/>
          <p:nvPr/>
        </p:nvSpPr>
        <p:spPr>
          <a:xfrm>
            <a:off x="542197" y="6245532"/>
            <a:ext cx="11896918" cy="3976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>
                <a:solidFill>
                  <a:schemeClr val="tx1"/>
                </a:solidFill>
              </a:rPr>
              <a:t>Основные причины увеличения ВПП – </a:t>
            </a:r>
            <a:r>
              <a:rPr lang="ru-RU" sz="1000" b="1" dirty="0">
                <a:solidFill>
                  <a:srgbClr val="EE0000"/>
                </a:solidFill>
              </a:rPr>
              <a:t>1) </a:t>
            </a:r>
            <a:r>
              <a:rPr lang="ru-RU" sz="1000" b="1" u="sng" dirty="0">
                <a:solidFill>
                  <a:srgbClr val="EE0000"/>
                </a:solidFill>
              </a:rPr>
              <a:t>высокие трудозатраты на оформление всех ПСУ в 1 рабочий день; </a:t>
            </a:r>
          </a:p>
          <a:p>
            <a:pPr algn="ctr"/>
            <a:r>
              <a:rPr lang="ru-RU" sz="1000" b="1" u="sng" dirty="0">
                <a:solidFill>
                  <a:srgbClr val="EE0000"/>
                </a:solidFill>
              </a:rPr>
              <a:t>2) заполнение журналов отчетной информацией, не используемой в дальнейшем.</a:t>
            </a:r>
            <a:endParaRPr lang="ru-RU" b="1" dirty="0">
              <a:solidFill>
                <a:schemeClr val="tx1"/>
              </a:solidFill>
            </a:endParaRPr>
          </a:p>
          <a:p>
            <a:pPr algn="ctr"/>
            <a:r>
              <a:rPr lang="ru-RU" sz="900" dirty="0">
                <a:solidFill>
                  <a:schemeClr val="tx1"/>
                </a:solidFill>
              </a:rPr>
              <a:t> </a:t>
            </a:r>
            <a:endParaRPr lang="ru-RU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172624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947DF25-90DD-A182-FCC4-6734EC916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8A380DB5-661D-44DE-DB87-4F10D1AE630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6676757"/>
              </p:ext>
            </p:extLst>
          </p:nvPr>
        </p:nvGraphicFramePr>
        <p:xfrm>
          <a:off x="199006" y="568906"/>
          <a:ext cx="7732473" cy="590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55BABE29-D1FD-A079-5D2F-135E6AF51EA6}"/>
              </a:ext>
            </a:extLst>
          </p:cNvPr>
          <p:cNvSpPr txBox="1"/>
          <p:nvPr/>
        </p:nvSpPr>
        <p:spPr>
          <a:xfrm>
            <a:off x="308103" y="67875"/>
            <a:ext cx="116848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862" b="0" i="0" u="none" strike="noStrike" kern="1200" spc="0" baseline="0">
                <a:solidFill>
                  <a:srgbClr val="171616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/>
                </a:solidFill>
              </a:rPr>
              <a:t>Производственный анализ №1 </a:t>
            </a:r>
            <a:r>
              <a:rPr lang="ru-RU" sz="1600" dirty="0">
                <a:solidFill>
                  <a:schemeClr val="accent5"/>
                </a:solidFill>
              </a:rPr>
              <a:t>– организация работ в отделении социального обслуживания на дому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EFD89C3A-8BEB-59D8-A0B6-1261514DF39F}"/>
              </a:ext>
            </a:extLst>
          </p:cNvPr>
          <p:cNvGraphicFramePr>
            <a:graphicFrameLocks/>
          </p:cNvGraphicFramePr>
          <p:nvPr/>
        </p:nvGraphicFramePr>
        <p:xfrm>
          <a:off x="220983" y="652650"/>
          <a:ext cx="658446" cy="4091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46">
                  <a:extLst>
                    <a:ext uri="{9D8B030D-6E8A-4147-A177-3AD203B41FA5}">
                      <a16:colId xmlns="" xmlns:a16="http://schemas.microsoft.com/office/drawing/2014/main" val="87230320"/>
                    </a:ext>
                  </a:extLst>
                </a:gridCol>
              </a:tblGrid>
              <a:tr h="6819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/>
                        <a:t>6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  <a:p>
                      <a:pPr algn="ctr"/>
                      <a:endParaRPr lang="ru-RU" sz="105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882788492"/>
                  </a:ext>
                </a:extLst>
              </a:tr>
              <a:tr h="6819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/>
                        <a:t>5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  <a:p>
                      <a:pPr algn="ctr"/>
                      <a:endParaRPr lang="ru-RU" sz="105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700277945"/>
                  </a:ext>
                </a:extLst>
              </a:tr>
              <a:tr h="6819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/>
                        <a:t>4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  <a:p>
                      <a:pPr algn="ctr"/>
                      <a:endParaRPr lang="ru-RU" sz="105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558584"/>
                  </a:ext>
                </a:extLst>
              </a:tr>
              <a:tr h="68191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/>
                        <a:t>3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  <a:p>
                      <a:pPr algn="ctr"/>
                      <a:endParaRPr lang="ru-RU" sz="105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2213517"/>
                  </a:ext>
                </a:extLst>
              </a:tr>
              <a:tr h="681916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2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9455699"/>
                  </a:ext>
                </a:extLst>
              </a:tr>
              <a:tr h="681916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1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43205277"/>
                  </a:ext>
                </a:extLst>
              </a:tr>
            </a:tbl>
          </a:graphicData>
        </a:graphic>
      </p:graphicFrame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898A2FF0-7531-529B-4546-1DEE92980B52}"/>
              </a:ext>
            </a:extLst>
          </p:cNvPr>
          <p:cNvCxnSpPr>
            <a:cxnSpLocks/>
          </p:cNvCxnSpPr>
          <p:nvPr/>
        </p:nvCxnSpPr>
        <p:spPr>
          <a:xfrm>
            <a:off x="220983" y="2007910"/>
            <a:ext cx="7710496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DEAA3983-6462-D0DE-60A6-A789B24DEED9}"/>
              </a:ext>
            </a:extLst>
          </p:cNvPr>
          <p:cNvCxnSpPr/>
          <p:nvPr/>
        </p:nvCxnSpPr>
        <p:spPr>
          <a:xfrm>
            <a:off x="879429" y="2366128"/>
            <a:ext cx="7052050" cy="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16F96E7-28C9-DFEA-578D-C25D1F0B5B7F}"/>
              </a:ext>
            </a:extLst>
          </p:cNvPr>
          <p:cNvSpPr txBox="1"/>
          <p:nvPr/>
        </p:nvSpPr>
        <p:spPr bwMode="auto">
          <a:xfrm>
            <a:off x="7953455" y="406428"/>
            <a:ext cx="4126965" cy="606358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Большинство процессов (от заключения договора до подписания акта оказанных услуг получателем) </a:t>
            </a:r>
            <a:r>
              <a:rPr lang="ru-RU" sz="12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укладывается в 3,5 рабочих дня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(общее ВПП, с учетом транспортировки и ожидания.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Увеличение ВПП </a:t>
            </a:r>
            <a:r>
              <a:rPr lang="ru-RU" sz="1200" b="1" dirty="0">
                <a:solidFill>
                  <a:srgbClr val="EE000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свыше 4 рабочих дней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рассматривается как отклонение.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Операция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«Анализ нагрузки соцработников»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выполняется опытными сотрудниками, самостоятельно внедряющими «каракури» в процесс – самостоятельно разработанные таблицы учета (на бумаге). Минус данного подхода – отсутствие стандартизации и зависимость от конкретного сотрудника (отпуск, больничный – увеличат ВПП).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ВПП для операции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highlight>
                  <a:srgbClr val="FF00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«Изготовление проекта распоряжения и его подписание»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highlight>
                  <a:srgbClr val="FF00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увеличивается в случае отсутствия на месте или повышенной текущей занятости директора.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highlight>
                  <a:srgbClr val="1E86C8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Сбор отчетности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зависит от оперативности доставки отчетной информации на бумажных носителях соцработниками и времени, затрачиваемого на ее проверку и исправление.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highlight>
                  <a:srgbClr val="00B05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Организация подписания акта выполненных работ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зависит от возможности у соцработника прибыть за актом, посетить получателя услуг в определенное время и доставить подписанный акт в организацию.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400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33" name="Таблица 32">
            <a:extLst>
              <a:ext uri="{FF2B5EF4-FFF2-40B4-BE49-F238E27FC236}">
                <a16:creationId xmlns="" xmlns:a16="http://schemas.microsoft.com/office/drawing/2014/main" id="{A9E51F34-5629-CD5D-B09D-1FCA8ADF0203}"/>
              </a:ext>
            </a:extLst>
          </p:cNvPr>
          <p:cNvGraphicFramePr>
            <a:graphicFrameLocks noGrp="1"/>
          </p:cNvGraphicFramePr>
          <p:nvPr/>
        </p:nvGraphicFramePr>
        <p:xfrm>
          <a:off x="1866542" y="508766"/>
          <a:ext cx="5077823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077823">
                  <a:extLst>
                    <a:ext uri="{9D8B030D-6E8A-4147-A177-3AD203B41FA5}">
                      <a16:colId xmlns="" xmlns:a16="http://schemas.microsoft.com/office/drawing/2014/main" val="328073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5"/>
                          </a:solidFill>
                        </a:rPr>
                        <a:t>Внутри столбцов ВПП для операций приведено в часах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604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331603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B12FC5A-03D1-9F23-C98B-472A1DB4D3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83C915FC-A19C-1E91-E828-9F9776033C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0211690"/>
              </p:ext>
            </p:extLst>
          </p:nvPr>
        </p:nvGraphicFramePr>
        <p:xfrm>
          <a:off x="367642" y="861041"/>
          <a:ext cx="6512879" cy="5590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CC877FCD-651E-D0F4-4CDD-D4ECB33201F6}"/>
              </a:ext>
            </a:extLst>
          </p:cNvPr>
          <p:cNvSpPr txBox="1"/>
          <p:nvPr/>
        </p:nvSpPr>
        <p:spPr>
          <a:xfrm>
            <a:off x="308103" y="67875"/>
            <a:ext cx="116848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62" b="0" i="0" u="none" strike="noStrike" kern="1200" spc="0" baseline="0">
                <a:solidFill>
                  <a:srgbClr val="171616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Производственный анализ №1 </a:t>
            </a:r>
            <a:r>
              <a:rPr lang="ru-RU" sz="1400" dirty="0">
                <a:solidFill>
                  <a:schemeClr val="accent5"/>
                </a:solidFill>
              </a:rPr>
              <a:t>– </a:t>
            </a:r>
            <a:r>
              <a:rPr lang="ru-RU" sz="1400" u="sng" dirty="0">
                <a:solidFill>
                  <a:schemeClr val="accent6">
                    <a:lumMod val="75000"/>
                  </a:schemeClr>
                </a:solidFill>
              </a:rPr>
              <a:t>Организация работ для обеспечения оказания услуг в полустационарных организациях </a:t>
            </a:r>
            <a:r>
              <a:rPr lang="ru-RU" sz="1400" dirty="0">
                <a:solidFill>
                  <a:schemeClr val="accent5"/>
                </a:solidFill>
              </a:rPr>
              <a:t>. </a:t>
            </a:r>
          </a:p>
        </p:txBody>
      </p:sp>
      <p:cxnSp>
        <p:nvCxnSpPr>
          <p:cNvPr id="16" name="Прямая соединительная линия 15">
            <a:extLst>
              <a:ext uri="{FF2B5EF4-FFF2-40B4-BE49-F238E27FC236}">
                <a16:creationId xmlns="" xmlns:a16="http://schemas.microsoft.com/office/drawing/2014/main" id="{7B6DD41D-28A8-E086-C1FD-DBA967903ABB}"/>
              </a:ext>
            </a:extLst>
          </p:cNvPr>
          <p:cNvCxnSpPr>
            <a:cxnSpLocks/>
          </p:cNvCxnSpPr>
          <p:nvPr/>
        </p:nvCxnSpPr>
        <p:spPr>
          <a:xfrm>
            <a:off x="128830" y="2356702"/>
            <a:ext cx="675169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9517C322-2010-67D7-FB1B-6FCD2AA1AF57}"/>
              </a:ext>
            </a:extLst>
          </p:cNvPr>
          <p:cNvCxnSpPr>
            <a:cxnSpLocks/>
          </p:cNvCxnSpPr>
          <p:nvPr/>
        </p:nvCxnSpPr>
        <p:spPr>
          <a:xfrm>
            <a:off x="308103" y="2956757"/>
            <a:ext cx="6484583" cy="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2710EEDE-BD93-9384-23FE-559766A19ADB}"/>
              </a:ext>
            </a:extLst>
          </p:cNvPr>
          <p:cNvSpPr txBox="1"/>
          <p:nvPr/>
        </p:nvSpPr>
        <p:spPr bwMode="auto">
          <a:xfrm>
            <a:off x="6938588" y="406428"/>
            <a:ext cx="5141833" cy="61451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Большинство процессов (от заключения договора до подписания акта оказанных услуг получателем) </a:t>
            </a:r>
            <a:r>
              <a:rPr lang="ru-RU" sz="1100" b="1" dirty="0">
                <a:solidFill>
                  <a:srgbClr val="00B05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укладывается в 2 рабочих дня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 (общее ВПП, с учетом транспортировки и ожидания).</a:t>
            </a:r>
            <a:endParaRPr lang="ru-RU" sz="1100" b="1" dirty="0">
              <a:solidFill>
                <a:schemeClr val="accent6">
                  <a:lumMod val="50000"/>
                </a:schemeClr>
              </a:solidFill>
              <a:latin typeface="+mj-lt"/>
              <a:ea typeface="Verdana" panose="020B0604030504040204" pitchFamily="34" charset="0"/>
              <a:cs typeface="Tunga" panose="020B0502040204020203" pitchFamily="34" charset="0"/>
            </a:endParaRP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Увеличение ВПП </a:t>
            </a:r>
            <a:r>
              <a:rPr lang="ru-RU" sz="1100" b="1" dirty="0">
                <a:solidFill>
                  <a:srgbClr val="EE000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свыше 2 рабочих дней</a:t>
            </a: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 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рассматривается как отклонение. Оптимальной продолжительностью (при полной загрузке отделения) представляется </a:t>
            </a:r>
            <a:r>
              <a:rPr lang="ru-RU" sz="1100" b="1" dirty="0">
                <a:solidFill>
                  <a:srgbClr val="00B05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1,5 рабочих дней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Операция </a:t>
            </a: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«Прием в день поступления на обслуживание…» 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является наиболее трудоемкой, т.к. необходимо в 1 рабочий день (в день заеда) оформить и подписать документы на всех ПСУ (максимальный заезд в январе – 32 человека, далее по месяцам меньше). </a:t>
            </a:r>
            <a:r>
              <a:rPr lang="ru-RU" sz="1100" u="sng" dirty="0">
                <a:solidFill>
                  <a:srgbClr val="EE000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Факторами, увеличивающими ВПП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 на данном этапе выступают ограничения функционала используемого ПО Катарсис, ручная доработка форм. Доработка ПО приведет к сокращению трудозатрат и ВПП.</a:t>
            </a: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highlight>
                  <a:srgbClr val="00B050"/>
                </a:highlight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Сбор отчетности и подготовка сводного отчета 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производится с использованием самостоятельно разработанных печатных форм. Это является «каракури», но не снимает с сотрудников обязанности последующего заполнения форм, предусмотренных НПА (</a:t>
            </a:r>
            <a:r>
              <a:rPr lang="ru-RU" sz="1100" u="sng" dirty="0">
                <a:solidFill>
                  <a:srgbClr val="EE000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но никак в дальнейшем не использующихся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). Необходимо инициировать пересмотр НПА с учетом сложившегося практического опыта.</a:t>
            </a: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highlight>
                  <a:srgbClr val="1E86C8"/>
                </a:highlight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Подписание актов выполненных работ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 по аналогии с «приемом ПСУ» зависит от их количества. Ускорения возможно достичь стандартизацией пакета документов и использованием цветных «стикеров» для пожилых участников процесса.</a:t>
            </a:r>
            <a:endParaRPr lang="ru-RU" sz="1050" dirty="0">
              <a:solidFill>
                <a:schemeClr val="accent6">
                  <a:lumMod val="50000"/>
                </a:schemeClr>
              </a:solidFill>
              <a:latin typeface="+mj-lt"/>
              <a:ea typeface="Verdana" panose="020B0604030504040204" pitchFamily="34" charset="0"/>
              <a:cs typeface="Tunga" panose="020B0502040204020203" pitchFamily="34" charset="0"/>
            </a:endParaRPr>
          </a:p>
        </p:txBody>
      </p:sp>
      <p:graphicFrame>
        <p:nvGraphicFramePr>
          <p:cNvPr id="33" name="Таблица 32">
            <a:extLst>
              <a:ext uri="{FF2B5EF4-FFF2-40B4-BE49-F238E27FC236}">
                <a16:creationId xmlns="" xmlns:a16="http://schemas.microsoft.com/office/drawing/2014/main" id="{85217A1F-E919-5E52-5928-A7F2CB40D458}"/>
              </a:ext>
            </a:extLst>
          </p:cNvPr>
          <p:cNvGraphicFramePr>
            <a:graphicFrameLocks noGrp="1"/>
          </p:cNvGraphicFramePr>
          <p:nvPr/>
        </p:nvGraphicFramePr>
        <p:xfrm>
          <a:off x="965763" y="843999"/>
          <a:ext cx="5077823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077823">
                  <a:extLst>
                    <a:ext uri="{9D8B030D-6E8A-4147-A177-3AD203B41FA5}">
                      <a16:colId xmlns="" xmlns:a16="http://schemas.microsoft.com/office/drawing/2014/main" val="328073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5"/>
                          </a:solidFill>
                        </a:rPr>
                        <a:t>Внутри столбцов ВПП для операций приведено в часах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6040010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44794D01-0446-6C77-FDA6-199F1B0ED828}"/>
              </a:ext>
            </a:extLst>
          </p:cNvPr>
          <p:cNvGraphicFramePr>
            <a:graphicFrameLocks noGrp="1"/>
          </p:cNvGraphicFramePr>
          <p:nvPr/>
        </p:nvGraphicFramePr>
        <p:xfrm>
          <a:off x="128830" y="1124702"/>
          <a:ext cx="729586" cy="3682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86">
                  <a:extLst>
                    <a:ext uri="{9D8B030D-6E8A-4147-A177-3AD203B41FA5}">
                      <a16:colId xmlns="" xmlns:a16="http://schemas.microsoft.com/office/drawing/2014/main" val="4195611853"/>
                    </a:ext>
                  </a:extLst>
                </a:gridCol>
              </a:tblGrid>
              <a:tr h="1227655"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  <a:p>
                      <a:pPr algn="ctr"/>
                      <a:endParaRPr lang="ru-RU" sz="1200" b="1" dirty="0"/>
                    </a:p>
                    <a:p>
                      <a:pPr algn="ctr"/>
                      <a:r>
                        <a:rPr lang="ru-RU" sz="1200" b="1" dirty="0"/>
                        <a:t>3 </a:t>
                      </a:r>
                    </a:p>
                    <a:p>
                      <a:pPr algn="ctr"/>
                      <a:r>
                        <a:rPr lang="ru-RU" sz="1200" b="1" dirty="0" err="1"/>
                        <a:t>раб.д</a:t>
                      </a:r>
                      <a:r>
                        <a:rPr lang="ru-RU" sz="12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37998862"/>
                  </a:ext>
                </a:extLst>
              </a:tr>
              <a:tr h="1227655"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  <a:p>
                      <a:pPr algn="ctr"/>
                      <a:endParaRPr lang="ru-RU" sz="1200" b="1" dirty="0"/>
                    </a:p>
                    <a:p>
                      <a:pPr algn="ctr"/>
                      <a:r>
                        <a:rPr lang="ru-RU" sz="1200" b="1" dirty="0"/>
                        <a:t>2 </a:t>
                      </a:r>
                    </a:p>
                    <a:p>
                      <a:pPr algn="ctr"/>
                      <a:r>
                        <a:rPr lang="ru-RU" sz="1200" b="1" dirty="0" err="1"/>
                        <a:t>раб.д</a:t>
                      </a:r>
                      <a:r>
                        <a:rPr lang="ru-RU" sz="12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032009981"/>
                  </a:ext>
                </a:extLst>
              </a:tr>
              <a:tr h="1227655"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  <a:p>
                      <a:pPr algn="ctr"/>
                      <a:endParaRPr lang="ru-RU" sz="1200" b="1" dirty="0"/>
                    </a:p>
                    <a:p>
                      <a:pPr algn="ctr"/>
                      <a:r>
                        <a:rPr lang="ru-RU" sz="1200" b="1" dirty="0"/>
                        <a:t>1 </a:t>
                      </a:r>
                    </a:p>
                    <a:p>
                      <a:pPr algn="ctr"/>
                      <a:r>
                        <a:rPr lang="ru-RU" sz="1200" b="1" dirty="0" err="1"/>
                        <a:t>раб.д</a:t>
                      </a:r>
                      <a:r>
                        <a:rPr lang="ru-RU" sz="12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586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8635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="" xmlns:a16="http://schemas.microsoft.com/office/drawing/2014/main" id="{DCCA8F9E-DA05-43F1-BB03-6FAADD5043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3" y="152402"/>
            <a:ext cx="11114615" cy="356646"/>
          </a:xfrm>
        </p:spPr>
        <p:txBody>
          <a:bodyPr/>
          <a:lstStyle/>
          <a:p>
            <a:r>
              <a:rPr lang="ru-RU" dirty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rPr>
              <a:t>Количество респондентов - 21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="" xmlns:a16="http://schemas.microsoft.com/office/drawing/2014/main" id="{594029A3-C931-4CC3-A657-00B7ECA98307}"/>
              </a:ext>
            </a:extLst>
          </p:cNvPr>
          <p:cNvGraphicFramePr/>
          <p:nvPr/>
        </p:nvGraphicFramePr>
        <p:xfrm>
          <a:off x="527054" y="563003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Диаграмма 13">
            <a:extLst>
              <a:ext uri="{FF2B5EF4-FFF2-40B4-BE49-F238E27FC236}">
                <a16:creationId xmlns="" xmlns:a16="http://schemas.microsoft.com/office/drawing/2014/main" id="{F72BDCD0-F880-47E8-ACC3-5EEA4D321311}"/>
              </a:ext>
            </a:extLst>
          </p:cNvPr>
          <p:cNvGraphicFramePr/>
          <p:nvPr/>
        </p:nvGraphicFramePr>
        <p:xfrm>
          <a:off x="2908946" y="563003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7" name="Диаграмма 16">
            <a:extLst>
              <a:ext uri="{FF2B5EF4-FFF2-40B4-BE49-F238E27FC236}">
                <a16:creationId xmlns="" xmlns:a16="http://schemas.microsoft.com/office/drawing/2014/main" id="{D66196BD-0597-47AD-BB83-0BF4DE986662}"/>
              </a:ext>
            </a:extLst>
          </p:cNvPr>
          <p:cNvGraphicFramePr/>
          <p:nvPr/>
        </p:nvGraphicFramePr>
        <p:xfrm>
          <a:off x="5301029" y="556240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Диаграмма 19">
            <a:extLst>
              <a:ext uri="{FF2B5EF4-FFF2-40B4-BE49-F238E27FC236}">
                <a16:creationId xmlns="" xmlns:a16="http://schemas.microsoft.com/office/drawing/2014/main" id="{778F86E5-1D81-46B7-8BAF-D9965C19AE4D}"/>
              </a:ext>
            </a:extLst>
          </p:cNvPr>
          <p:cNvGraphicFramePr/>
          <p:nvPr/>
        </p:nvGraphicFramePr>
        <p:xfrm>
          <a:off x="7693112" y="556240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09FEDE88-CA64-435E-AEF7-444BCBA4E24E}"/>
              </a:ext>
            </a:extLst>
          </p:cNvPr>
          <p:cNvSpPr txBox="1"/>
          <p:nvPr/>
        </p:nvSpPr>
        <p:spPr>
          <a:xfrm>
            <a:off x="1384300" y="6597650"/>
            <a:ext cx="84582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dirty="0">
                <a:latin typeface="+mj-lt"/>
              </a:rPr>
              <a:t>    - Да;     - Скорее Да;     - Скорее Нет;     - Нет</a:t>
            </a:r>
          </a:p>
        </p:txBody>
      </p:sp>
      <p:sp>
        <p:nvSpPr>
          <p:cNvPr id="29" name="Прямоугольник 28">
            <a:extLst>
              <a:ext uri="{FF2B5EF4-FFF2-40B4-BE49-F238E27FC236}">
                <a16:creationId xmlns="" xmlns:a16="http://schemas.microsoft.com/office/drawing/2014/main" id="{D373DDCF-C6A0-4C90-82E1-369DF7B929C9}"/>
              </a:ext>
            </a:extLst>
          </p:cNvPr>
          <p:cNvSpPr/>
          <p:nvPr/>
        </p:nvSpPr>
        <p:spPr>
          <a:xfrm>
            <a:off x="1476375" y="6651605"/>
            <a:ext cx="121285" cy="107533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="" xmlns:a16="http://schemas.microsoft.com/office/drawing/2014/main" id="{E335D0B6-C337-4EBC-A896-FED8447A3D83}"/>
              </a:ext>
            </a:extLst>
          </p:cNvPr>
          <p:cNvSpPr/>
          <p:nvPr/>
        </p:nvSpPr>
        <p:spPr>
          <a:xfrm>
            <a:off x="1925638" y="6651605"/>
            <a:ext cx="121285" cy="10753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Прямоугольник 31">
            <a:extLst>
              <a:ext uri="{FF2B5EF4-FFF2-40B4-BE49-F238E27FC236}">
                <a16:creationId xmlns="" xmlns:a16="http://schemas.microsoft.com/office/drawing/2014/main" id="{517ED134-71AC-455E-8E61-DD86127926E7}"/>
              </a:ext>
            </a:extLst>
          </p:cNvPr>
          <p:cNvSpPr/>
          <p:nvPr/>
        </p:nvSpPr>
        <p:spPr>
          <a:xfrm>
            <a:off x="2787661" y="6651605"/>
            <a:ext cx="121285" cy="107533"/>
          </a:xfrm>
          <a:prstGeom prst="rect">
            <a:avLst/>
          </a:prstGeom>
          <a:solidFill>
            <a:srgbClr val="E9B5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Прямоугольник 32">
            <a:extLst>
              <a:ext uri="{FF2B5EF4-FFF2-40B4-BE49-F238E27FC236}">
                <a16:creationId xmlns="" xmlns:a16="http://schemas.microsoft.com/office/drawing/2014/main" id="{04279AAD-5307-47A0-AA7B-06D9258D5925}"/>
              </a:ext>
            </a:extLst>
          </p:cNvPr>
          <p:cNvSpPr/>
          <p:nvPr/>
        </p:nvSpPr>
        <p:spPr>
          <a:xfrm>
            <a:off x="3695711" y="6651605"/>
            <a:ext cx="121285" cy="107533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2" name="Диаграмма 1">
            <a:extLst>
              <a:ext uri="{FF2B5EF4-FFF2-40B4-BE49-F238E27FC236}">
                <a16:creationId xmlns="" xmlns:a16="http://schemas.microsoft.com/office/drawing/2014/main" id="{E7FEEBEC-96A0-604A-ADEB-85CF489F24A8}"/>
              </a:ext>
            </a:extLst>
          </p:cNvPr>
          <p:cNvGraphicFramePr/>
          <p:nvPr/>
        </p:nvGraphicFramePr>
        <p:xfrm>
          <a:off x="527053" y="2955802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4" name="Диаграмма 3">
            <a:extLst>
              <a:ext uri="{FF2B5EF4-FFF2-40B4-BE49-F238E27FC236}">
                <a16:creationId xmlns="" xmlns:a16="http://schemas.microsoft.com/office/drawing/2014/main" id="{6897D8CB-A88E-AD66-06B8-9875F5AE16E2}"/>
              </a:ext>
            </a:extLst>
          </p:cNvPr>
          <p:cNvGraphicFramePr/>
          <p:nvPr/>
        </p:nvGraphicFramePr>
        <p:xfrm>
          <a:off x="2908946" y="2955802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Диаграмма 5">
            <a:extLst>
              <a:ext uri="{FF2B5EF4-FFF2-40B4-BE49-F238E27FC236}">
                <a16:creationId xmlns="" xmlns:a16="http://schemas.microsoft.com/office/drawing/2014/main" id="{21907D27-40F7-2939-CB94-A9AC37FD7D0F}"/>
              </a:ext>
            </a:extLst>
          </p:cNvPr>
          <p:cNvGraphicFramePr/>
          <p:nvPr/>
        </p:nvGraphicFramePr>
        <p:xfrm>
          <a:off x="5301029" y="2955802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8" name="Диаграмма 7">
            <a:extLst>
              <a:ext uri="{FF2B5EF4-FFF2-40B4-BE49-F238E27FC236}">
                <a16:creationId xmlns="" xmlns:a16="http://schemas.microsoft.com/office/drawing/2014/main" id="{458552B5-E167-30EC-43AA-9E4156A0C4C6}"/>
              </a:ext>
            </a:extLst>
          </p:cNvPr>
          <p:cNvGraphicFramePr/>
          <p:nvPr/>
        </p:nvGraphicFramePr>
        <p:xfrm>
          <a:off x="7693112" y="2962564"/>
          <a:ext cx="2321250" cy="23388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9" name="Заголовок 1">
            <a:extLst>
              <a:ext uri="{FF2B5EF4-FFF2-40B4-BE49-F238E27FC236}">
                <a16:creationId xmlns="" xmlns:a16="http://schemas.microsoft.com/office/drawing/2014/main" id="{FDEE3D51-2A1F-EF6C-7F54-B75C5CFDF038}"/>
              </a:ext>
            </a:extLst>
          </p:cNvPr>
          <p:cNvSpPr txBox="1">
            <a:spLocks/>
          </p:cNvSpPr>
          <p:nvPr/>
        </p:nvSpPr>
        <p:spPr bwMode="auto">
          <a:xfrm>
            <a:off x="527052" y="5426446"/>
            <a:ext cx="11114615" cy="11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marL="0" lvl="1" defTabSz="914400"/>
            <a:r>
              <a:rPr lang="ru-RU" sz="14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На вопрос «Что бы я хотел(а) улучшить в своей работе» получены такие ответы, как: </a:t>
            </a:r>
          </a:p>
          <a:p>
            <a:pPr marL="0" lvl="1" defTabSz="914400"/>
            <a:r>
              <a:rPr lang="ru-RU" sz="1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организовать комфортные и отвечающие современным требованиям рабочие места </a:t>
            </a:r>
            <a:r>
              <a:rPr lang="ru-RU" sz="14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(наиболее частый ответ)</a:t>
            </a:r>
            <a:r>
              <a:rPr lang="ru-RU" sz="1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</a:p>
          <a:p>
            <a:pPr marL="0" lvl="1" defTabSz="914400"/>
            <a:r>
              <a:rPr lang="ru-RU" sz="1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уменьшить количество бумажной документации / внедрить СЭД </a:t>
            </a:r>
            <a:r>
              <a:rPr lang="ru-RU" sz="1400" b="1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(второй по частоте ответ)</a:t>
            </a:r>
            <a:r>
              <a:rPr lang="ru-RU" sz="1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;</a:t>
            </a:r>
          </a:p>
          <a:p>
            <a:pPr marL="0" lvl="1" defTabSz="914400"/>
            <a:r>
              <a:rPr lang="ru-RU" sz="1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чаще проводить обучение/повышение квалификации и обмен опытом с другими учреждениями;</a:t>
            </a:r>
          </a:p>
          <a:p>
            <a:pPr marL="0" lvl="1" defTabSz="914400"/>
            <a:r>
              <a:rPr lang="ru-RU" sz="1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- увеличить размер мотивационного вознаграждения за дополнительный функционал.</a:t>
            </a:r>
          </a:p>
          <a:p>
            <a:pPr marL="0" lvl="1" defTabSz="914400"/>
            <a:endParaRPr lang="ru-RU" sz="1800" kern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0D12E416-7A5C-94D6-0786-5BA404DAE8F6}"/>
              </a:ext>
            </a:extLst>
          </p:cNvPr>
          <p:cNvSpPr txBox="1">
            <a:spLocks/>
          </p:cNvSpPr>
          <p:nvPr/>
        </p:nvSpPr>
        <p:spPr bwMode="auto">
          <a:xfrm>
            <a:off x="10008877" y="3429000"/>
            <a:ext cx="2183123" cy="112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2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4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6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800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 marL="0" lvl="1" defTabSz="914400"/>
            <a:r>
              <a:rPr lang="ru-RU" sz="1400" kern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70% опрошенных уверены, что современные цифровые технологии могли бы ускорить и упростить их работу</a:t>
            </a:r>
          </a:p>
        </p:txBody>
      </p:sp>
    </p:spTree>
    <p:extLst>
      <p:ext uri="{BB962C8B-B14F-4D97-AF65-F5344CB8AC3E}">
        <p14:creationId xmlns:p14="http://schemas.microsoft.com/office/powerpoint/2010/main" val="168263932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6C0B0E2-6FC7-DC72-169C-2695F17E9F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753F9A94-5EA6-B74A-054F-D3A6423DB608}"/>
              </a:ext>
            </a:extLst>
          </p:cNvPr>
          <p:cNvSpPr txBox="1">
            <a:spLocks/>
          </p:cNvSpPr>
          <p:nvPr/>
        </p:nvSpPr>
        <p:spPr bwMode="auto">
          <a:xfrm>
            <a:off x="527051" y="152401"/>
            <a:ext cx="1111461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189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377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5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75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Укрупненная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карта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300"/>
              <a:t>ЦЕЛЕВОГО</a:t>
            </a:r>
            <a:r>
              <a:rPr lang="en-US" sz="1300" b="0" kern="1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состояния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процесса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spcAft>
                <a:spcPts val="600"/>
              </a:spcAft>
              <a:defRPr/>
            </a:pP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работ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оказания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услуг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дому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 в ЛОГБУ «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Тихвинский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КЦСОН»</a:t>
            </a:r>
          </a:p>
        </p:txBody>
      </p:sp>
      <p:pic>
        <p:nvPicPr>
          <p:cNvPr id="4" name="Рисунок 3" descr="Изображение выглядит как текст, диаграмма, Шрифт, программное обеспечение&#10;&#10;Содержимое, созданное искусственным интеллектом, может быть неверным.">
            <a:extLst>
              <a:ext uri="{FF2B5EF4-FFF2-40B4-BE49-F238E27FC236}">
                <a16:creationId xmlns="" xmlns:a16="http://schemas.microsoft.com/office/drawing/2014/main" id="{1C2C8852-2DE9-6B33-1D9D-D30DDC261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628" y="1370948"/>
            <a:ext cx="11930743" cy="41161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24772373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17CD057-009F-02B0-4999-6A795D43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07721388-6B7A-CF9E-2D07-C32315C6F3BA}"/>
              </a:ext>
            </a:extLst>
          </p:cNvPr>
          <p:cNvSpPr txBox="1">
            <a:spLocks/>
          </p:cNvSpPr>
          <p:nvPr/>
        </p:nvSpPr>
        <p:spPr bwMode="auto">
          <a:xfrm>
            <a:off x="527051" y="152401"/>
            <a:ext cx="1111461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189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377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5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75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Укрупненная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карта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ЦЕЛЕВОГО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состояния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процесса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spcAft>
                <a:spcPts val="600"/>
              </a:spcAft>
              <a:defRPr/>
            </a:pP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работ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оказания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услуг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на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дому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 в ЛОГБУ «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Тихвинский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КЦСОН»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914DDF1-062D-6903-C38C-AD36D6A49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392" y="799484"/>
            <a:ext cx="7827215" cy="5259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454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AEAACEE-2173-F832-54FE-C254B3922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>
            <a:extLst>
              <a:ext uri="{FF2B5EF4-FFF2-40B4-BE49-F238E27FC236}">
                <a16:creationId xmlns="" xmlns:a16="http://schemas.microsoft.com/office/drawing/2014/main" id="{5BAEA89D-337B-0A23-3440-64017899D78D}"/>
              </a:ext>
            </a:extLst>
          </p:cNvPr>
          <p:cNvSpPr txBox="1">
            <a:spLocks/>
          </p:cNvSpPr>
          <p:nvPr/>
        </p:nvSpPr>
        <p:spPr bwMode="auto">
          <a:xfrm>
            <a:off x="527051" y="152401"/>
            <a:ext cx="1111461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400" b="0" kern="1200">
                <a:solidFill>
                  <a:srgbClr val="1E86C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457189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6pPr>
            <a:lvl7pPr marL="914377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7pPr>
            <a:lvl8pPr marL="137156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8pPr>
            <a:lvl9pPr marL="1828754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>
                <a:solidFill>
                  <a:srgbClr val="4868A8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9pPr>
          </a:lstStyle>
          <a:p>
            <a:pPr>
              <a:spcAft>
                <a:spcPts val="600"/>
              </a:spcAft>
              <a:defRPr/>
            </a:pP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Укрупненная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карта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ЦЕЛЕВОГО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состояния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процесса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</a:p>
          <a:p>
            <a:pPr>
              <a:spcAft>
                <a:spcPts val="600"/>
              </a:spcAft>
              <a:defRPr/>
            </a:pP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Организация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работ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для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обеспечения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оказания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en-US" sz="1300" b="0" u="sng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услуг</a:t>
            </a:r>
            <a:r>
              <a:rPr lang="en-US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lang="ru-RU" sz="1300" b="0" u="sng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в полустационаре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" в ЛОГБУ «</a:t>
            </a:r>
            <a:r>
              <a:rPr lang="en-US" sz="1300" b="0" kern="1200" dirty="0" err="1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Тихвинский</a:t>
            </a:r>
            <a:r>
              <a:rPr lang="en-US" sz="1300" b="0" kern="1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КЦСОН»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="" xmlns:a16="http://schemas.microsoft.com/office/drawing/2014/main" id="{98373534-E4BA-6D41-941A-45B78E1DDC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976" y="1100123"/>
            <a:ext cx="11856098" cy="4657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29688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CA0F215-280F-FCAA-3612-3CF571F23F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65ECE8CA-BCF6-8552-29D9-7212777E23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7931019"/>
              </p:ext>
            </p:extLst>
          </p:nvPr>
        </p:nvGraphicFramePr>
        <p:xfrm>
          <a:off x="199006" y="568906"/>
          <a:ext cx="7732473" cy="5901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7D1B05AE-95C8-7BC5-A225-490218FD285B}"/>
              </a:ext>
            </a:extLst>
          </p:cNvPr>
          <p:cNvSpPr txBox="1"/>
          <p:nvPr/>
        </p:nvSpPr>
        <p:spPr>
          <a:xfrm>
            <a:off x="308103" y="67875"/>
            <a:ext cx="1168489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defRPr sz="1862" b="0" i="0" u="none" strike="noStrike" kern="1200" spc="0" baseline="0">
                <a:solidFill>
                  <a:srgbClr val="171616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>
                <a:solidFill>
                  <a:schemeClr val="accent5"/>
                </a:solidFill>
              </a:rPr>
              <a:t>Производственный анализ №2 </a:t>
            </a:r>
            <a:r>
              <a:rPr lang="ru-RU" sz="1600" dirty="0">
                <a:solidFill>
                  <a:schemeClr val="accent5"/>
                </a:solidFill>
              </a:rPr>
              <a:t>– организация работ в отделении социального обслуживания на дому</a:t>
            </a:r>
          </a:p>
        </p:txBody>
      </p:sp>
      <p:graphicFrame>
        <p:nvGraphicFramePr>
          <p:cNvPr id="11" name="Таблица 10">
            <a:extLst>
              <a:ext uri="{FF2B5EF4-FFF2-40B4-BE49-F238E27FC236}">
                <a16:creationId xmlns="" xmlns:a16="http://schemas.microsoft.com/office/drawing/2014/main" id="{ED6A31D7-B123-B544-5678-E226DE9187D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8613528"/>
              </p:ext>
            </p:extLst>
          </p:nvPr>
        </p:nvGraphicFramePr>
        <p:xfrm>
          <a:off x="220983" y="406428"/>
          <a:ext cx="658446" cy="4517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446">
                  <a:extLst>
                    <a:ext uri="{9D8B030D-6E8A-4147-A177-3AD203B41FA5}">
                      <a16:colId xmlns="" xmlns:a16="http://schemas.microsoft.com/office/drawing/2014/main" val="87230320"/>
                    </a:ext>
                  </a:extLst>
                </a:gridCol>
              </a:tblGrid>
              <a:tr h="1129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/>
                        <a:t>4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  <a:p>
                      <a:pPr algn="ctr"/>
                      <a:endParaRPr lang="ru-RU" sz="105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658558584"/>
                  </a:ext>
                </a:extLst>
              </a:tr>
              <a:tr h="11294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b="1" dirty="0"/>
                        <a:t>3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  <a:p>
                      <a:pPr algn="ctr"/>
                      <a:endParaRPr lang="ru-RU" sz="1050" b="1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452213517"/>
                  </a:ext>
                </a:extLst>
              </a:tr>
              <a:tr h="112949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2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39455699"/>
                  </a:ext>
                </a:extLst>
              </a:tr>
              <a:tr h="1129490">
                <a:tc>
                  <a:txBody>
                    <a:bodyPr/>
                    <a:lstStyle/>
                    <a:p>
                      <a:pPr algn="ctr"/>
                      <a:r>
                        <a:rPr lang="ru-RU" sz="1050" b="1" dirty="0"/>
                        <a:t>1 </a:t>
                      </a:r>
                      <a:r>
                        <a:rPr lang="ru-RU" sz="1050" b="1" dirty="0" err="1"/>
                        <a:t>раб.д</a:t>
                      </a:r>
                      <a:r>
                        <a:rPr lang="ru-RU" sz="105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43205277"/>
                  </a:ext>
                </a:extLst>
              </a:tr>
            </a:tbl>
          </a:graphicData>
        </a:graphic>
      </p:graphicFrame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94D081D2-32E0-FD1B-9A56-D1CFD811EB0A}"/>
              </a:ext>
            </a:extLst>
          </p:cNvPr>
          <p:cNvCxnSpPr/>
          <p:nvPr/>
        </p:nvCxnSpPr>
        <p:spPr>
          <a:xfrm>
            <a:off x="879429" y="986908"/>
            <a:ext cx="7052050" cy="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AB85B638-4DB9-7610-866F-7646D8B24E17}"/>
              </a:ext>
            </a:extLst>
          </p:cNvPr>
          <p:cNvSpPr txBox="1"/>
          <p:nvPr/>
        </p:nvSpPr>
        <p:spPr bwMode="auto">
          <a:xfrm>
            <a:off x="7953455" y="406428"/>
            <a:ext cx="4126965" cy="64515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Большинство процессов (от заключения договора до подписания акта оказанных услуг получателем) </a:t>
            </a:r>
            <a:r>
              <a:rPr lang="ru-RU" sz="1200" b="1" dirty="0">
                <a:solidFill>
                  <a:srgbClr val="00B050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укладывается в 3,5 рабочих дня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(общее ВПП, с учетом транспортировки и ожидания.</a:t>
            </a:r>
            <a:endParaRPr lang="ru-RU" sz="1200" b="1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Операция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«Анализ нагрузки соцработников»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выполняется с применением автоматизированного инструмента 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excel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позволяющего наглядно изобразить занятость </a:t>
            </a:r>
            <a:r>
              <a:rPr lang="ru-RU" sz="1200" dirty="0" err="1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соцрабоников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и их территориальное распределение (в т.ч. снизив зависимость от знаний и опыта конкретного заведующего).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ВПП для операции </a:t>
            </a: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highlight>
                  <a:srgbClr val="FF000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«Изготовление проекта распоряжения и его подписание»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сокращено за счет доработок ПО «Катарсис» (формы документов).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b="1" dirty="0">
                <a:solidFill>
                  <a:schemeClr val="accent6">
                    <a:lumMod val="50000"/>
                  </a:schemeClr>
                </a:solidFill>
                <a:highlight>
                  <a:srgbClr val="1E86C8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Сбор отчетности 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зависит от оперативности доставки отчетной информации на бумажных носителях соцработниками и времени, затрачиваемого на ее проверку и исправление. Проведение инструктажа о порядке заполнения отчетов и разбор типичных ошибок позволил частично сократить время принятия отчетов и снизить затраты времени на исправление ошибок. Направление отчетов через мессенджер устраняет факты нарушения сроков.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ru-RU" sz="1200" dirty="0">
                <a:solidFill>
                  <a:schemeClr val="accent6">
                    <a:lumMod val="50000"/>
                  </a:schemeClr>
                </a:solidFill>
                <a:highlight>
                  <a:srgbClr val="00B050"/>
                </a:highlight>
                <a:latin typeface="Verdana" panose="020B0604030504040204" pitchFamily="34" charset="0"/>
                <a:ea typeface="Verdana" panose="020B0604030504040204" pitchFamily="34" charset="0"/>
              </a:rPr>
              <a:t>Организация подписания акта выполненных работ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зависит от возможности у соцработника прибыть за актом, посетить получателя услуг в определенное время и доставить подписанный акт в организацию. Использование 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excel-</a:t>
            </a:r>
            <a:r>
              <a:rPr lang="ru-RU" sz="1200" dirty="0">
                <a:solidFill>
                  <a:schemeClr val="accent6">
                    <a:lumMod val="50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инструмента для расчета нагрузки и логистики позволило частично снизить ВПП данной операции.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400" dirty="0">
              <a:solidFill>
                <a:schemeClr val="accent6">
                  <a:lumMod val="50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ru-RU" sz="16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graphicFrame>
        <p:nvGraphicFramePr>
          <p:cNvPr id="33" name="Таблица 32">
            <a:extLst>
              <a:ext uri="{FF2B5EF4-FFF2-40B4-BE49-F238E27FC236}">
                <a16:creationId xmlns="" xmlns:a16="http://schemas.microsoft.com/office/drawing/2014/main" id="{51956089-850A-32B1-D856-C3AE68746B4F}"/>
              </a:ext>
            </a:extLst>
          </p:cNvPr>
          <p:cNvGraphicFramePr>
            <a:graphicFrameLocks noGrp="1"/>
          </p:cNvGraphicFramePr>
          <p:nvPr/>
        </p:nvGraphicFramePr>
        <p:xfrm>
          <a:off x="1866542" y="508766"/>
          <a:ext cx="5077823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077823">
                  <a:extLst>
                    <a:ext uri="{9D8B030D-6E8A-4147-A177-3AD203B41FA5}">
                      <a16:colId xmlns="" xmlns:a16="http://schemas.microsoft.com/office/drawing/2014/main" val="328073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5"/>
                          </a:solidFill>
                        </a:rPr>
                        <a:t>Внутри столбцов ВПП для операций приведено в часах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6040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2802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8D50862-0622-CF61-51BD-A0D5EBC14B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Диаграмма 8">
            <a:extLst>
              <a:ext uri="{FF2B5EF4-FFF2-40B4-BE49-F238E27FC236}">
                <a16:creationId xmlns="" xmlns:a16="http://schemas.microsoft.com/office/drawing/2014/main" id="{F4E1FC7A-17F5-1E3A-3C1F-1F1D47D875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132548"/>
              </p:ext>
            </p:extLst>
          </p:nvPr>
        </p:nvGraphicFramePr>
        <p:xfrm>
          <a:off x="367642" y="861041"/>
          <a:ext cx="6512879" cy="55904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8BFF0D27-2A6B-5A32-4B49-B6E305256A79}"/>
              </a:ext>
            </a:extLst>
          </p:cNvPr>
          <p:cNvSpPr txBox="1"/>
          <p:nvPr/>
        </p:nvSpPr>
        <p:spPr>
          <a:xfrm>
            <a:off x="308103" y="67875"/>
            <a:ext cx="1168489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62" b="0" i="0" u="none" strike="noStrike" kern="1200" spc="0" baseline="0">
                <a:solidFill>
                  <a:srgbClr val="171616">
                    <a:lumMod val="65000"/>
                    <a:lumOff val="35000"/>
                  </a:srgbClr>
                </a:solidFill>
                <a:latin typeface="+mn-lt"/>
                <a:ea typeface="+mn-ea"/>
                <a:cs typeface="+mn-cs"/>
              </a:defRPr>
            </a:pPr>
            <a:r>
              <a:rPr lang="ru-RU" sz="1400" b="1" dirty="0">
                <a:solidFill>
                  <a:schemeClr val="accent5"/>
                </a:solidFill>
              </a:rPr>
              <a:t>Производственный анализ №2 </a:t>
            </a:r>
            <a:r>
              <a:rPr lang="ru-RU" sz="1400" dirty="0">
                <a:solidFill>
                  <a:schemeClr val="accent5"/>
                </a:solidFill>
              </a:rPr>
              <a:t>– </a:t>
            </a:r>
            <a:r>
              <a:rPr lang="ru-RU" sz="1400" u="sng" dirty="0">
                <a:solidFill>
                  <a:schemeClr val="accent6">
                    <a:lumMod val="75000"/>
                  </a:schemeClr>
                </a:solidFill>
              </a:rPr>
              <a:t>Организация работ для обеспечения оказания услуг в полустационарных организациях </a:t>
            </a:r>
            <a:r>
              <a:rPr lang="ru-RU" sz="1400" dirty="0">
                <a:solidFill>
                  <a:schemeClr val="accent5"/>
                </a:solidFill>
              </a:rPr>
              <a:t>. </a:t>
            </a:r>
          </a:p>
        </p:txBody>
      </p:sp>
      <p:cxnSp>
        <p:nvCxnSpPr>
          <p:cNvPr id="31" name="Прямая соединительная линия 30">
            <a:extLst>
              <a:ext uri="{FF2B5EF4-FFF2-40B4-BE49-F238E27FC236}">
                <a16:creationId xmlns="" xmlns:a16="http://schemas.microsoft.com/office/drawing/2014/main" id="{A5266D59-9124-FB5C-AA90-F5755B2B3A8A}"/>
              </a:ext>
            </a:extLst>
          </p:cNvPr>
          <p:cNvCxnSpPr>
            <a:cxnSpLocks/>
          </p:cNvCxnSpPr>
          <p:nvPr/>
        </p:nvCxnSpPr>
        <p:spPr>
          <a:xfrm>
            <a:off x="395938" y="1981397"/>
            <a:ext cx="6484583" cy="0"/>
          </a:xfrm>
          <a:prstGeom prst="line">
            <a:avLst/>
          </a:prstGeom>
          <a:ln w="25400">
            <a:solidFill>
              <a:srgbClr val="00B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>
            <a:extLst>
              <a:ext uri="{FF2B5EF4-FFF2-40B4-BE49-F238E27FC236}">
                <a16:creationId xmlns="" xmlns:a16="http://schemas.microsoft.com/office/drawing/2014/main" id="{EDA7ACB1-26BF-5CED-CFCA-B86C1241BE8E}"/>
              </a:ext>
            </a:extLst>
          </p:cNvPr>
          <p:cNvSpPr txBox="1"/>
          <p:nvPr/>
        </p:nvSpPr>
        <p:spPr bwMode="auto">
          <a:xfrm>
            <a:off x="6938588" y="406428"/>
            <a:ext cx="5141833" cy="614519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Большинство процессов (от заключения договора до подписания акта оказанных услуг получателем) </a:t>
            </a:r>
            <a:r>
              <a:rPr lang="ru-RU" sz="1100" b="1" dirty="0">
                <a:solidFill>
                  <a:srgbClr val="00B05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укладывается в 2 рабочих дня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 (общее ВПП, с учетом транспортировки и ожидания).</a:t>
            </a:r>
            <a:endParaRPr lang="ru-RU" sz="1100" b="1" dirty="0">
              <a:solidFill>
                <a:schemeClr val="accent6">
                  <a:lumMod val="50000"/>
                </a:schemeClr>
              </a:solidFill>
              <a:latin typeface="+mj-lt"/>
              <a:ea typeface="Verdana" panose="020B0604030504040204" pitchFamily="34" charset="0"/>
              <a:cs typeface="Tunga" panose="020B0502040204020203" pitchFamily="34" charset="0"/>
            </a:endParaRP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Увеличение ВПП </a:t>
            </a:r>
            <a:r>
              <a:rPr lang="ru-RU" sz="1100" b="1" dirty="0">
                <a:solidFill>
                  <a:srgbClr val="EE000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свыше 2 рабочих дней</a:t>
            </a: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 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рассматривается как отклонение. Оптимальной продолжительностью (при полной загрузке отделения) представляется </a:t>
            </a:r>
            <a:r>
              <a:rPr lang="ru-RU" sz="1100" b="1" dirty="0">
                <a:solidFill>
                  <a:srgbClr val="00B050"/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1,5 рабочих дней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.</a:t>
            </a: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Операция </a:t>
            </a: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highlight>
                  <a:srgbClr val="FFFF00"/>
                </a:highlight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«Прием в день поступления на обслуживание…» 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является наиболее трудоемкой, т.к. необходимо в 1 рабочий день (в день заеда) оформить и подписать документы на всех ПСУ (максимальный заезд в январе – 32 человека, далее по месяцам меньше). Р</a:t>
            </a:r>
            <a:r>
              <a:rPr lang="ru-RU" sz="1100" dirty="0">
                <a:solidFill>
                  <a:schemeClr val="accent5">
                    <a:lumMod val="75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еорганизован порядок документов, подаваемых на подпись получателю услуг, используются цветные стикеры. </a:t>
            </a: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highlight>
                  <a:srgbClr val="00B050"/>
                </a:highlight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Сбор отчетности и подготовка сводного отчета 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производится с использованием самостоятельно разработанных печатных форм. Это является «каракури», но не снимает с сотрудников обязанности последующего заполнения форм, предусмотренных НПА.</a:t>
            </a:r>
          </a:p>
          <a:p>
            <a:pPr algn="just">
              <a:lnSpc>
                <a:spcPct val="120000"/>
              </a:lnSpc>
              <a:spcBef>
                <a:spcPts val="1000"/>
              </a:spcBef>
            </a:pPr>
            <a:r>
              <a:rPr lang="ru-RU" sz="1100" b="1" dirty="0">
                <a:solidFill>
                  <a:schemeClr val="accent6">
                    <a:lumMod val="50000"/>
                  </a:schemeClr>
                </a:solidFill>
                <a:highlight>
                  <a:srgbClr val="1E86C8"/>
                </a:highlight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Подписание актов выполненных работ</a:t>
            </a:r>
            <a:r>
              <a:rPr lang="ru-RU" sz="1100" dirty="0">
                <a:solidFill>
                  <a:schemeClr val="accent6">
                    <a:lumMod val="50000"/>
                  </a:schemeClr>
                </a:solidFill>
                <a:latin typeface="+mj-lt"/>
                <a:ea typeface="Verdana" panose="020B0604030504040204" pitchFamily="34" charset="0"/>
                <a:cs typeface="Tunga" panose="020B0502040204020203" pitchFamily="34" charset="0"/>
              </a:rPr>
              <a:t> по аналогии с «приемом ПСУ» зависит от их количества. Частичное ускорение достигнуто стандартизацией пакета документов и использованием цветных «стикеров» для пожилых участников процесса. </a:t>
            </a:r>
            <a:endParaRPr lang="ru-RU" sz="1050" dirty="0">
              <a:solidFill>
                <a:schemeClr val="accent6">
                  <a:lumMod val="50000"/>
                </a:schemeClr>
              </a:solidFill>
              <a:latin typeface="+mj-lt"/>
              <a:ea typeface="Verdana" panose="020B0604030504040204" pitchFamily="34" charset="0"/>
              <a:cs typeface="Tunga" panose="020B0502040204020203" pitchFamily="34" charset="0"/>
            </a:endParaRPr>
          </a:p>
        </p:txBody>
      </p:sp>
      <p:graphicFrame>
        <p:nvGraphicFramePr>
          <p:cNvPr id="33" name="Таблица 32">
            <a:extLst>
              <a:ext uri="{FF2B5EF4-FFF2-40B4-BE49-F238E27FC236}">
                <a16:creationId xmlns="" xmlns:a16="http://schemas.microsoft.com/office/drawing/2014/main" id="{9DBF2B47-0293-6956-69F4-53BDE39ED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3996160"/>
              </p:ext>
            </p:extLst>
          </p:nvPr>
        </p:nvGraphicFramePr>
        <p:xfrm>
          <a:off x="1018177" y="563489"/>
          <a:ext cx="5077823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5077823">
                  <a:extLst>
                    <a:ext uri="{9D8B030D-6E8A-4147-A177-3AD203B41FA5}">
                      <a16:colId xmlns="" xmlns:a16="http://schemas.microsoft.com/office/drawing/2014/main" val="32807341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accent5"/>
                          </a:solidFill>
                        </a:rPr>
                        <a:t>Внутри столбцов ВПП для операций приведено в часах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56040010"/>
                  </a:ext>
                </a:extLst>
              </a:tr>
            </a:tbl>
          </a:graphicData>
        </a:graphic>
      </p:graphicFrame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F8440645-D6CD-CDE9-D9B8-5871509610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0058769"/>
              </p:ext>
            </p:extLst>
          </p:nvPr>
        </p:nvGraphicFramePr>
        <p:xfrm>
          <a:off x="82981" y="1143002"/>
          <a:ext cx="729586" cy="36266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586">
                  <a:extLst>
                    <a:ext uri="{9D8B030D-6E8A-4147-A177-3AD203B41FA5}">
                      <a16:colId xmlns="" xmlns:a16="http://schemas.microsoft.com/office/drawing/2014/main" val="4195611853"/>
                    </a:ext>
                  </a:extLst>
                </a:gridCol>
              </a:tblGrid>
              <a:tr h="1768881"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  <a:p>
                      <a:pPr algn="ctr"/>
                      <a:endParaRPr lang="ru-RU" sz="1200" b="1" dirty="0"/>
                    </a:p>
                    <a:p>
                      <a:pPr algn="ctr"/>
                      <a:r>
                        <a:rPr lang="ru-RU" sz="1200" b="1" dirty="0"/>
                        <a:t>2 </a:t>
                      </a:r>
                    </a:p>
                    <a:p>
                      <a:pPr algn="ctr"/>
                      <a:r>
                        <a:rPr lang="ru-RU" sz="1200" b="1" dirty="0" err="1"/>
                        <a:t>раб.д</a:t>
                      </a:r>
                      <a:r>
                        <a:rPr lang="ru-RU" sz="12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837998862"/>
                  </a:ext>
                </a:extLst>
              </a:tr>
              <a:tr h="1857765"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  <a:p>
                      <a:pPr algn="ctr"/>
                      <a:endParaRPr lang="ru-RU" sz="1200" b="1" dirty="0"/>
                    </a:p>
                    <a:p>
                      <a:pPr algn="ctr"/>
                      <a:r>
                        <a:rPr lang="ru-RU" sz="1200" b="1" dirty="0"/>
                        <a:t>1 </a:t>
                      </a:r>
                    </a:p>
                    <a:p>
                      <a:pPr algn="ctr"/>
                      <a:r>
                        <a:rPr lang="ru-RU" sz="1200" b="1" dirty="0" err="1"/>
                        <a:t>раб.д</a:t>
                      </a:r>
                      <a:r>
                        <a:rPr lang="ru-RU" sz="1200" b="1" dirty="0"/>
                        <a:t>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1958671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97900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1b7AHwnkaodA_udCbVA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.3HOoyE1US1aTBo_Cx5qQ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.3HOoyE1US1aTBo_Cx5q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.3HOoyE1US1aTBo_Cx5q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f1b7AHwnkaodA_udCbVAw"/>
</p:tagLst>
</file>

<file path=ppt/theme/theme1.xml><?xml version="1.0" encoding="utf-8"?>
<a:theme xmlns:a="http://schemas.openxmlformats.org/drawingml/2006/main" name="ФЦК">
  <a:themeElements>
    <a:clrScheme name="ФЦК">
      <a:dk1>
        <a:srgbClr val="171616"/>
      </a:dk1>
      <a:lt1>
        <a:srgbClr val="FFFFFF"/>
      </a:lt1>
      <a:dk2>
        <a:srgbClr val="0070C0"/>
      </a:dk2>
      <a:lt2>
        <a:srgbClr val="E7E6E6"/>
      </a:lt2>
      <a:accent1>
        <a:srgbClr val="C8456A"/>
      </a:accent1>
      <a:accent2>
        <a:srgbClr val="1B68DC"/>
      </a:accent2>
      <a:accent3>
        <a:srgbClr val="00B0F0"/>
      </a:accent3>
      <a:accent4>
        <a:srgbClr val="00B0F0"/>
      </a:accent4>
      <a:accent5>
        <a:srgbClr val="878787"/>
      </a:accent5>
      <a:accent6>
        <a:srgbClr val="A6A6A6"/>
      </a:accent6>
      <a:hlink>
        <a:srgbClr val="00C2F3"/>
      </a:hlink>
      <a:folHlink>
        <a:srgbClr val="515151"/>
      </a:folHlink>
    </a:clrScheme>
    <a:fontScheme name="ФЦК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Шаблон ФЦК 3х4 (1).pot [Режим совместимости]" id="{BF522822-AADD-439B-A038-43E36ABBD230}" vid="{CEF38255-DA3A-4FB0-8362-B47E8E4EDD4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17744</TotalTime>
  <Words>5298</Words>
  <Application>Microsoft Office PowerPoint</Application>
  <PresentationFormat>Произвольный</PresentationFormat>
  <Paragraphs>732</Paragraphs>
  <Slides>41</Slides>
  <Notes>10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ФЦК</vt:lpstr>
      <vt:lpstr>ЛОГБУ «Тихвинский КЦСОН»</vt:lpstr>
      <vt:lpstr>Презентация PowerPoint</vt:lpstr>
      <vt:lpstr>Подпроцессы (этапы) идентичны между процессами, но имеют свои особенности*. Границы проекта определены техническим заданием Минтруда РФ.</vt:lpstr>
      <vt:lpstr>Проведено обучение рабочей группы 12-13 марта 2025 г. (16 участников)</vt:lpstr>
      <vt:lpstr>По итогам диагностики текущих состояний процессов были определены  5 стратегических проблем</vt:lpstr>
      <vt:lpstr>1. ИНФОРМАЦИЯ ПО ИТОГАМ ПРОЕКТА Процесс «Организация работ для обеспечения оказания услуг на дому (операции без контакта с получателями услуг) пожилым гражданам в границах от формирования графика предоставления услуг до исполнения ИППСУ»</vt:lpstr>
      <vt:lpstr>План мероприятий к процессу №1 (надомное обслуживание)(1/5)</vt:lpstr>
      <vt:lpstr>Стратегическая проблема №1 </vt:lpstr>
      <vt:lpstr>План мероприятий к процессу №1 (надомное обслуживание) (2/5)</vt:lpstr>
      <vt:lpstr>Стратегическая проблема №2 </vt:lpstr>
      <vt:lpstr>Стратегическая проблема №2 (продолжение)</vt:lpstr>
      <vt:lpstr>План мероприятий к процессу №1 (надомное обслуживание) (3/5)</vt:lpstr>
      <vt:lpstr>Стратегическая проблема №3 </vt:lpstr>
      <vt:lpstr>План мероприятий к процессу №1 (надомное обслуживание) (4/5)</vt:lpstr>
      <vt:lpstr>Изменение действующих форм журналов, утвержденных Распоряжением № 1194 (предложения)</vt:lpstr>
      <vt:lpstr>Стратегическая проблема №4 </vt:lpstr>
      <vt:lpstr>План мероприятий к процессу №1 (надомное обслуживание) (5/5)</vt:lpstr>
      <vt:lpstr>Презентация PowerPoint</vt:lpstr>
      <vt:lpstr>Презентация PowerPoint</vt:lpstr>
      <vt:lpstr>2. ИНФОРМАЦИЯ ПО ИТОГАМ ПРОЕКТА Процесс «Организация работ для обеспечения оказания услуг в полустационарных организациях (операции без контакта с получателями услуг) пожилым гражданам в границах от формирования графика предоставления услуг до исполнения ИППСУ»</vt:lpstr>
      <vt:lpstr>План мероприятий к процессу №2 (полустационар) (1/3)</vt:lpstr>
      <vt:lpstr>Увеличенные трудозатраты на оформление документов на всех получателей услуг (договор, все виды согласий и т.п.) в день поступления в учреждение (35 человек в первый рабочий день года).  </vt:lpstr>
      <vt:lpstr>Увеличенные трудозатраты на оформление документов на всех получателей услуг (договор, все виды согласий и т.п.) в день поступления в учреждение (35 человек в первый рабочий день года).  </vt:lpstr>
      <vt:lpstr>План мероприятий к процессу №2 (полустационар) (2/3)</vt:lpstr>
      <vt:lpstr>Стратегическая проблема №5 </vt:lpstr>
      <vt:lpstr>Стратегическая проблема №5 (продолжение) </vt:lpstr>
      <vt:lpstr>План мероприятий к процессу №2 (полустационар) (3/3)</vt:lpstr>
      <vt:lpstr>Презентация PowerPoint</vt:lpstr>
      <vt:lpstr>Презентация PowerPoint</vt:lpstr>
      <vt:lpstr>Ключевые выводы и рекомендации</vt:lpstr>
      <vt:lpstr>ПРИЛОЖЕНИЯ</vt:lpstr>
      <vt:lpstr>Презентация PowerPoint</vt:lpstr>
      <vt:lpstr>Презентация PowerPoint</vt:lpstr>
      <vt:lpstr>Презентация PowerPoint</vt:lpstr>
      <vt:lpstr>Презентация PowerPoint</vt:lpstr>
      <vt:lpstr>Количество респондентов - 21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diakov.net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 презентации  АНО "Федеральный центр компетенций в сфере производительности труда"</dc:title>
  <dc:creator>PC-Asus</dc:creator>
  <cp:lastModifiedBy>User</cp:lastModifiedBy>
  <cp:revision>675</cp:revision>
  <cp:lastPrinted>2021-07-26T15:00:15Z</cp:lastPrinted>
  <dcterms:created xsi:type="dcterms:W3CDTF">2019-04-23T07:48:23Z</dcterms:created>
  <dcterms:modified xsi:type="dcterms:W3CDTF">2026-08-21T08:33:10Z</dcterms:modified>
</cp:coreProperties>
</file>